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1" r:id="rId3"/>
    <p:sldId id="264" r:id="rId4"/>
    <p:sldId id="257" r:id="rId5"/>
    <p:sldId id="262" r:id="rId6"/>
    <p:sldId id="263" r:id="rId7"/>
    <p:sldId id="282" r:id="rId8"/>
    <p:sldId id="281" r:id="rId9"/>
    <p:sldId id="284" r:id="rId10"/>
    <p:sldId id="283" r:id="rId11"/>
    <p:sldId id="277" r:id="rId12"/>
    <p:sldId id="278" r:id="rId13"/>
    <p:sldId id="265" r:id="rId14"/>
    <p:sldId id="280" r:id="rId15"/>
    <p:sldId id="275" r:id="rId16"/>
    <p:sldId id="276" r:id="rId17"/>
    <p:sldId id="271" r:id="rId18"/>
    <p:sldId id="272" r:id="rId19"/>
    <p:sldId id="273" r:id="rId20"/>
    <p:sldId id="274"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C1E9BEF-DCF6-4648-BFC7-1346909EC3A8}" v="413" dt="2023-11-20T05:25:12.94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001" autoAdjust="0"/>
    <p:restoredTop sz="94660"/>
  </p:normalViewPr>
  <p:slideViewPr>
    <p:cSldViewPr snapToGrid="0">
      <p:cViewPr varScale="1">
        <p:scale>
          <a:sx n="84" d="100"/>
          <a:sy n="84" d="100"/>
        </p:scale>
        <p:origin x="708" y="108"/>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5/10/relationships/revisionInfo" Target="revisionInfo.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D66F39-1755-4D23-8EB7-84B36953C89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CA"/>
          </a:p>
        </p:txBody>
      </p:sp>
      <p:sp>
        <p:nvSpPr>
          <p:cNvPr id="3" name="Subtitle 2">
            <a:extLst>
              <a:ext uri="{FF2B5EF4-FFF2-40B4-BE49-F238E27FC236}">
                <a16:creationId xmlns:a16="http://schemas.microsoft.com/office/drawing/2014/main" id="{B0B330D0-1344-4253-B91B-9B3695D5D13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CA"/>
          </a:p>
        </p:txBody>
      </p:sp>
      <p:sp>
        <p:nvSpPr>
          <p:cNvPr id="4" name="Date Placeholder 3">
            <a:extLst>
              <a:ext uri="{FF2B5EF4-FFF2-40B4-BE49-F238E27FC236}">
                <a16:creationId xmlns:a16="http://schemas.microsoft.com/office/drawing/2014/main" id="{64AF1C22-BE8D-4F53-916E-57306C38FEB7}"/>
              </a:ext>
            </a:extLst>
          </p:cNvPr>
          <p:cNvSpPr>
            <a:spLocks noGrp="1"/>
          </p:cNvSpPr>
          <p:nvPr>
            <p:ph type="dt" sz="half" idx="10"/>
          </p:nvPr>
        </p:nvSpPr>
        <p:spPr/>
        <p:txBody>
          <a:bodyPr/>
          <a:lstStyle/>
          <a:p>
            <a:fld id="{240CC628-E5DE-4FE6-B192-63E4AE0F730A}" type="datetimeFigureOut">
              <a:rPr lang="en-CA" smtClean="0"/>
              <a:t>2024-09-12</a:t>
            </a:fld>
            <a:endParaRPr lang="en-CA"/>
          </a:p>
        </p:txBody>
      </p:sp>
      <p:sp>
        <p:nvSpPr>
          <p:cNvPr id="5" name="Footer Placeholder 4">
            <a:extLst>
              <a:ext uri="{FF2B5EF4-FFF2-40B4-BE49-F238E27FC236}">
                <a16:creationId xmlns:a16="http://schemas.microsoft.com/office/drawing/2014/main" id="{429683D8-7548-473C-AF35-00E22A377C96}"/>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D980594A-41E8-4D29-9C8C-B95814B27B5E}"/>
              </a:ext>
            </a:extLst>
          </p:cNvPr>
          <p:cNvSpPr>
            <a:spLocks noGrp="1"/>
          </p:cNvSpPr>
          <p:nvPr>
            <p:ph type="sldNum" sz="quarter" idx="12"/>
          </p:nvPr>
        </p:nvSpPr>
        <p:spPr/>
        <p:txBody>
          <a:bodyPr/>
          <a:lstStyle/>
          <a:p>
            <a:fld id="{CE4E7034-92FF-424D-9799-D2C6463476EA}" type="slidenum">
              <a:rPr lang="en-CA" smtClean="0"/>
              <a:t>‹#›</a:t>
            </a:fld>
            <a:endParaRPr lang="en-CA"/>
          </a:p>
        </p:txBody>
      </p:sp>
    </p:spTree>
    <p:extLst>
      <p:ext uri="{BB962C8B-B14F-4D97-AF65-F5344CB8AC3E}">
        <p14:creationId xmlns:p14="http://schemas.microsoft.com/office/powerpoint/2010/main" val="429409766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p14:dur="150">
        <p159:morph option="byObject"/>
      </p:transition>
    </mc:Choice>
    <mc:Fallback xmlns="">
      <p:transition>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729BE5-A160-4675-898F-189E37BCBE16}"/>
              </a:ext>
            </a:extLst>
          </p:cNvPr>
          <p:cNvSpPr>
            <a:spLocks noGrp="1"/>
          </p:cNvSpPr>
          <p:nvPr>
            <p:ph type="title"/>
          </p:nvPr>
        </p:nvSpPr>
        <p:spPr/>
        <p:txBody>
          <a:bodyPr/>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297B3BFA-ECEC-4665-9288-172F837D0A8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F149EA25-B6A1-4AFD-BE9D-F56D30807E94}"/>
              </a:ext>
            </a:extLst>
          </p:cNvPr>
          <p:cNvSpPr>
            <a:spLocks noGrp="1"/>
          </p:cNvSpPr>
          <p:nvPr>
            <p:ph type="dt" sz="half" idx="10"/>
          </p:nvPr>
        </p:nvSpPr>
        <p:spPr/>
        <p:txBody>
          <a:bodyPr/>
          <a:lstStyle/>
          <a:p>
            <a:fld id="{240CC628-E5DE-4FE6-B192-63E4AE0F730A}" type="datetimeFigureOut">
              <a:rPr lang="en-CA" smtClean="0"/>
              <a:t>2024-09-12</a:t>
            </a:fld>
            <a:endParaRPr lang="en-CA"/>
          </a:p>
        </p:txBody>
      </p:sp>
      <p:sp>
        <p:nvSpPr>
          <p:cNvPr id="5" name="Footer Placeholder 4">
            <a:extLst>
              <a:ext uri="{FF2B5EF4-FFF2-40B4-BE49-F238E27FC236}">
                <a16:creationId xmlns:a16="http://schemas.microsoft.com/office/drawing/2014/main" id="{3610E65A-B88C-4718-81BA-4A3F72581369}"/>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E6C1BE4E-C3DB-41BD-AD8A-8C331C120FF0}"/>
              </a:ext>
            </a:extLst>
          </p:cNvPr>
          <p:cNvSpPr>
            <a:spLocks noGrp="1"/>
          </p:cNvSpPr>
          <p:nvPr>
            <p:ph type="sldNum" sz="quarter" idx="12"/>
          </p:nvPr>
        </p:nvSpPr>
        <p:spPr/>
        <p:txBody>
          <a:bodyPr/>
          <a:lstStyle/>
          <a:p>
            <a:fld id="{CE4E7034-92FF-424D-9799-D2C6463476EA}" type="slidenum">
              <a:rPr lang="en-CA" smtClean="0"/>
              <a:t>‹#›</a:t>
            </a:fld>
            <a:endParaRPr lang="en-CA"/>
          </a:p>
        </p:txBody>
      </p:sp>
    </p:spTree>
    <p:extLst>
      <p:ext uri="{BB962C8B-B14F-4D97-AF65-F5344CB8AC3E}">
        <p14:creationId xmlns:p14="http://schemas.microsoft.com/office/powerpoint/2010/main" val="628742974"/>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p14:dur="150">
        <p159:morph option="byObject"/>
      </p:transition>
    </mc:Choice>
    <mc:Fallback xmlns="">
      <p:transition>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F1E6652-6EAB-4C70-852B-512C1932AF44}"/>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64A63141-D89B-4724-897F-A410320F51E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46207635-36C5-43A3-8C22-5994A59CC795}"/>
              </a:ext>
            </a:extLst>
          </p:cNvPr>
          <p:cNvSpPr>
            <a:spLocks noGrp="1"/>
          </p:cNvSpPr>
          <p:nvPr>
            <p:ph type="dt" sz="half" idx="10"/>
          </p:nvPr>
        </p:nvSpPr>
        <p:spPr/>
        <p:txBody>
          <a:bodyPr/>
          <a:lstStyle/>
          <a:p>
            <a:fld id="{240CC628-E5DE-4FE6-B192-63E4AE0F730A}" type="datetimeFigureOut">
              <a:rPr lang="en-CA" smtClean="0"/>
              <a:t>2024-09-12</a:t>
            </a:fld>
            <a:endParaRPr lang="en-CA"/>
          </a:p>
        </p:txBody>
      </p:sp>
      <p:sp>
        <p:nvSpPr>
          <p:cNvPr id="5" name="Footer Placeholder 4">
            <a:extLst>
              <a:ext uri="{FF2B5EF4-FFF2-40B4-BE49-F238E27FC236}">
                <a16:creationId xmlns:a16="http://schemas.microsoft.com/office/drawing/2014/main" id="{231D1738-65BA-4946-8DC3-A31290861523}"/>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17CD804D-3B0E-4D99-B541-D2E3B2CD4D91}"/>
              </a:ext>
            </a:extLst>
          </p:cNvPr>
          <p:cNvSpPr>
            <a:spLocks noGrp="1"/>
          </p:cNvSpPr>
          <p:nvPr>
            <p:ph type="sldNum" sz="quarter" idx="12"/>
          </p:nvPr>
        </p:nvSpPr>
        <p:spPr/>
        <p:txBody>
          <a:bodyPr/>
          <a:lstStyle/>
          <a:p>
            <a:fld id="{CE4E7034-92FF-424D-9799-D2C6463476EA}" type="slidenum">
              <a:rPr lang="en-CA" smtClean="0"/>
              <a:t>‹#›</a:t>
            </a:fld>
            <a:endParaRPr lang="en-CA"/>
          </a:p>
        </p:txBody>
      </p:sp>
    </p:spTree>
    <p:extLst>
      <p:ext uri="{BB962C8B-B14F-4D97-AF65-F5344CB8AC3E}">
        <p14:creationId xmlns:p14="http://schemas.microsoft.com/office/powerpoint/2010/main" val="4148937964"/>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p14:dur="150">
        <p159:morph option="byObject"/>
      </p:transition>
    </mc:Choice>
    <mc:Fallback xmlns="">
      <p:transition>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6EF77C-D152-4A6D-8AFA-4B928F26D178}"/>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37DD87BD-3F60-4814-A010-C1E3DBE2B92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BAC7D18E-BEBD-48DF-852B-09AFA2651AD7}"/>
              </a:ext>
            </a:extLst>
          </p:cNvPr>
          <p:cNvSpPr>
            <a:spLocks noGrp="1"/>
          </p:cNvSpPr>
          <p:nvPr>
            <p:ph type="dt" sz="half" idx="10"/>
          </p:nvPr>
        </p:nvSpPr>
        <p:spPr/>
        <p:txBody>
          <a:bodyPr/>
          <a:lstStyle/>
          <a:p>
            <a:fld id="{240CC628-E5DE-4FE6-B192-63E4AE0F730A}" type="datetimeFigureOut">
              <a:rPr lang="en-CA" smtClean="0"/>
              <a:t>2024-09-12</a:t>
            </a:fld>
            <a:endParaRPr lang="en-CA"/>
          </a:p>
        </p:txBody>
      </p:sp>
      <p:sp>
        <p:nvSpPr>
          <p:cNvPr id="5" name="Footer Placeholder 4">
            <a:extLst>
              <a:ext uri="{FF2B5EF4-FFF2-40B4-BE49-F238E27FC236}">
                <a16:creationId xmlns:a16="http://schemas.microsoft.com/office/drawing/2014/main" id="{55C332A6-C449-4176-8BBD-9C38EC329016}"/>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91817DE5-AF9B-41D4-866C-53876A36C717}"/>
              </a:ext>
            </a:extLst>
          </p:cNvPr>
          <p:cNvSpPr>
            <a:spLocks noGrp="1"/>
          </p:cNvSpPr>
          <p:nvPr>
            <p:ph type="sldNum" sz="quarter" idx="12"/>
          </p:nvPr>
        </p:nvSpPr>
        <p:spPr/>
        <p:txBody>
          <a:bodyPr/>
          <a:lstStyle/>
          <a:p>
            <a:fld id="{CE4E7034-92FF-424D-9799-D2C6463476EA}" type="slidenum">
              <a:rPr lang="en-CA" smtClean="0"/>
              <a:t>‹#›</a:t>
            </a:fld>
            <a:endParaRPr lang="en-CA"/>
          </a:p>
        </p:txBody>
      </p:sp>
    </p:spTree>
    <p:extLst>
      <p:ext uri="{BB962C8B-B14F-4D97-AF65-F5344CB8AC3E}">
        <p14:creationId xmlns:p14="http://schemas.microsoft.com/office/powerpoint/2010/main" val="405918616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p14:dur="150">
        <p159:morph option="byObject"/>
      </p:transition>
    </mc:Choice>
    <mc:Fallback xmlns="">
      <p:transition>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C7AD30-F939-4855-B240-8BCBA3C3B01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CA"/>
          </a:p>
        </p:txBody>
      </p:sp>
      <p:sp>
        <p:nvSpPr>
          <p:cNvPr id="3" name="Text Placeholder 2">
            <a:extLst>
              <a:ext uri="{FF2B5EF4-FFF2-40B4-BE49-F238E27FC236}">
                <a16:creationId xmlns:a16="http://schemas.microsoft.com/office/drawing/2014/main" id="{7D39F375-FFC4-4855-B9D8-77DA8D5C890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E9742E0-B4E8-4A39-AD31-310ACAC5E122}"/>
              </a:ext>
            </a:extLst>
          </p:cNvPr>
          <p:cNvSpPr>
            <a:spLocks noGrp="1"/>
          </p:cNvSpPr>
          <p:nvPr>
            <p:ph type="dt" sz="half" idx="10"/>
          </p:nvPr>
        </p:nvSpPr>
        <p:spPr/>
        <p:txBody>
          <a:bodyPr/>
          <a:lstStyle/>
          <a:p>
            <a:fld id="{240CC628-E5DE-4FE6-B192-63E4AE0F730A}" type="datetimeFigureOut">
              <a:rPr lang="en-CA" smtClean="0"/>
              <a:t>2024-09-12</a:t>
            </a:fld>
            <a:endParaRPr lang="en-CA"/>
          </a:p>
        </p:txBody>
      </p:sp>
      <p:sp>
        <p:nvSpPr>
          <p:cNvPr id="5" name="Footer Placeholder 4">
            <a:extLst>
              <a:ext uri="{FF2B5EF4-FFF2-40B4-BE49-F238E27FC236}">
                <a16:creationId xmlns:a16="http://schemas.microsoft.com/office/drawing/2014/main" id="{CF171437-5B08-4F4E-A2CF-ABDE6B7CDEB2}"/>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2643A379-290E-4CBC-9CEE-AD7CF2022AAD}"/>
              </a:ext>
            </a:extLst>
          </p:cNvPr>
          <p:cNvSpPr>
            <a:spLocks noGrp="1"/>
          </p:cNvSpPr>
          <p:nvPr>
            <p:ph type="sldNum" sz="quarter" idx="12"/>
          </p:nvPr>
        </p:nvSpPr>
        <p:spPr/>
        <p:txBody>
          <a:bodyPr/>
          <a:lstStyle/>
          <a:p>
            <a:fld id="{CE4E7034-92FF-424D-9799-D2C6463476EA}" type="slidenum">
              <a:rPr lang="en-CA" smtClean="0"/>
              <a:t>‹#›</a:t>
            </a:fld>
            <a:endParaRPr lang="en-CA"/>
          </a:p>
        </p:txBody>
      </p:sp>
    </p:spTree>
    <p:extLst>
      <p:ext uri="{BB962C8B-B14F-4D97-AF65-F5344CB8AC3E}">
        <p14:creationId xmlns:p14="http://schemas.microsoft.com/office/powerpoint/2010/main" val="247723773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p14:dur="150">
        <p159:morph option="byObject"/>
      </p:transition>
    </mc:Choice>
    <mc:Fallback xmlns="">
      <p:transition>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7695D0-F0B1-4031-877A-7672314F3630}"/>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435DC8D8-A2E4-4A97-93B6-ED5C8DD7B60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a:extLst>
              <a:ext uri="{FF2B5EF4-FFF2-40B4-BE49-F238E27FC236}">
                <a16:creationId xmlns:a16="http://schemas.microsoft.com/office/drawing/2014/main" id="{11BF9CD8-D6F2-4968-84B1-35F06EFE582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a:extLst>
              <a:ext uri="{FF2B5EF4-FFF2-40B4-BE49-F238E27FC236}">
                <a16:creationId xmlns:a16="http://schemas.microsoft.com/office/drawing/2014/main" id="{303E105D-731B-474F-9730-4CD6BB9227A8}"/>
              </a:ext>
            </a:extLst>
          </p:cNvPr>
          <p:cNvSpPr>
            <a:spLocks noGrp="1"/>
          </p:cNvSpPr>
          <p:nvPr>
            <p:ph type="dt" sz="half" idx="10"/>
          </p:nvPr>
        </p:nvSpPr>
        <p:spPr/>
        <p:txBody>
          <a:bodyPr/>
          <a:lstStyle/>
          <a:p>
            <a:fld id="{240CC628-E5DE-4FE6-B192-63E4AE0F730A}" type="datetimeFigureOut">
              <a:rPr lang="en-CA" smtClean="0"/>
              <a:t>2024-09-12</a:t>
            </a:fld>
            <a:endParaRPr lang="en-CA"/>
          </a:p>
        </p:txBody>
      </p:sp>
      <p:sp>
        <p:nvSpPr>
          <p:cNvPr id="6" name="Footer Placeholder 5">
            <a:extLst>
              <a:ext uri="{FF2B5EF4-FFF2-40B4-BE49-F238E27FC236}">
                <a16:creationId xmlns:a16="http://schemas.microsoft.com/office/drawing/2014/main" id="{0DA22263-189D-4201-AB0F-06B950A929D1}"/>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5914981D-F3C2-4E60-B0CA-CAE8239BCFA7}"/>
              </a:ext>
            </a:extLst>
          </p:cNvPr>
          <p:cNvSpPr>
            <a:spLocks noGrp="1"/>
          </p:cNvSpPr>
          <p:nvPr>
            <p:ph type="sldNum" sz="quarter" idx="12"/>
          </p:nvPr>
        </p:nvSpPr>
        <p:spPr/>
        <p:txBody>
          <a:bodyPr/>
          <a:lstStyle/>
          <a:p>
            <a:fld id="{CE4E7034-92FF-424D-9799-D2C6463476EA}" type="slidenum">
              <a:rPr lang="en-CA" smtClean="0"/>
              <a:t>‹#›</a:t>
            </a:fld>
            <a:endParaRPr lang="en-CA"/>
          </a:p>
        </p:txBody>
      </p:sp>
    </p:spTree>
    <p:extLst>
      <p:ext uri="{BB962C8B-B14F-4D97-AF65-F5344CB8AC3E}">
        <p14:creationId xmlns:p14="http://schemas.microsoft.com/office/powerpoint/2010/main" val="73006464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p14:dur="150">
        <p159:morph option="byObject"/>
      </p:transition>
    </mc:Choice>
    <mc:Fallback xmlns="">
      <p:transition>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015DCC-0781-4DF4-A2F4-D1D9EB74E073}"/>
              </a:ext>
            </a:extLst>
          </p:cNvPr>
          <p:cNvSpPr>
            <a:spLocks noGrp="1"/>
          </p:cNvSpPr>
          <p:nvPr>
            <p:ph type="title"/>
          </p:nvPr>
        </p:nvSpPr>
        <p:spPr>
          <a:xfrm>
            <a:off x="839788" y="365125"/>
            <a:ext cx="10515600" cy="1325563"/>
          </a:xfrm>
        </p:spPr>
        <p:txBody>
          <a:bodyPr/>
          <a:lstStyle/>
          <a:p>
            <a:r>
              <a:rPr lang="en-US"/>
              <a:t>Click to edit Master title style</a:t>
            </a:r>
            <a:endParaRPr lang="en-CA"/>
          </a:p>
        </p:txBody>
      </p:sp>
      <p:sp>
        <p:nvSpPr>
          <p:cNvPr id="3" name="Text Placeholder 2">
            <a:extLst>
              <a:ext uri="{FF2B5EF4-FFF2-40B4-BE49-F238E27FC236}">
                <a16:creationId xmlns:a16="http://schemas.microsoft.com/office/drawing/2014/main" id="{C40F2DD6-1321-447C-9DA3-781E3ACDB54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546367C-4CC4-4B70-B6D6-4CF3C193DA4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a:extLst>
              <a:ext uri="{FF2B5EF4-FFF2-40B4-BE49-F238E27FC236}">
                <a16:creationId xmlns:a16="http://schemas.microsoft.com/office/drawing/2014/main" id="{636D0721-5E60-41AD-A05E-0FD5302C144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1F799E8-F045-4399-B252-A1693496765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6">
            <a:extLst>
              <a:ext uri="{FF2B5EF4-FFF2-40B4-BE49-F238E27FC236}">
                <a16:creationId xmlns:a16="http://schemas.microsoft.com/office/drawing/2014/main" id="{A2B34687-B706-4524-AD45-A066D0F9168E}"/>
              </a:ext>
            </a:extLst>
          </p:cNvPr>
          <p:cNvSpPr>
            <a:spLocks noGrp="1"/>
          </p:cNvSpPr>
          <p:nvPr>
            <p:ph type="dt" sz="half" idx="10"/>
          </p:nvPr>
        </p:nvSpPr>
        <p:spPr/>
        <p:txBody>
          <a:bodyPr/>
          <a:lstStyle/>
          <a:p>
            <a:fld id="{240CC628-E5DE-4FE6-B192-63E4AE0F730A}" type="datetimeFigureOut">
              <a:rPr lang="en-CA" smtClean="0"/>
              <a:t>2024-09-12</a:t>
            </a:fld>
            <a:endParaRPr lang="en-CA"/>
          </a:p>
        </p:txBody>
      </p:sp>
      <p:sp>
        <p:nvSpPr>
          <p:cNvPr id="8" name="Footer Placeholder 7">
            <a:extLst>
              <a:ext uri="{FF2B5EF4-FFF2-40B4-BE49-F238E27FC236}">
                <a16:creationId xmlns:a16="http://schemas.microsoft.com/office/drawing/2014/main" id="{C011F4A2-A957-4A77-8A4F-152839576206}"/>
              </a:ext>
            </a:extLst>
          </p:cNvPr>
          <p:cNvSpPr>
            <a:spLocks noGrp="1"/>
          </p:cNvSpPr>
          <p:nvPr>
            <p:ph type="ftr" sz="quarter" idx="11"/>
          </p:nvPr>
        </p:nvSpPr>
        <p:spPr/>
        <p:txBody>
          <a:bodyPr/>
          <a:lstStyle/>
          <a:p>
            <a:endParaRPr lang="en-CA"/>
          </a:p>
        </p:txBody>
      </p:sp>
      <p:sp>
        <p:nvSpPr>
          <p:cNvPr id="9" name="Slide Number Placeholder 8">
            <a:extLst>
              <a:ext uri="{FF2B5EF4-FFF2-40B4-BE49-F238E27FC236}">
                <a16:creationId xmlns:a16="http://schemas.microsoft.com/office/drawing/2014/main" id="{8573E19C-3959-48DA-A19A-51A49289494F}"/>
              </a:ext>
            </a:extLst>
          </p:cNvPr>
          <p:cNvSpPr>
            <a:spLocks noGrp="1"/>
          </p:cNvSpPr>
          <p:nvPr>
            <p:ph type="sldNum" sz="quarter" idx="12"/>
          </p:nvPr>
        </p:nvSpPr>
        <p:spPr/>
        <p:txBody>
          <a:bodyPr/>
          <a:lstStyle/>
          <a:p>
            <a:fld id="{CE4E7034-92FF-424D-9799-D2C6463476EA}" type="slidenum">
              <a:rPr lang="en-CA" smtClean="0"/>
              <a:t>‹#›</a:t>
            </a:fld>
            <a:endParaRPr lang="en-CA"/>
          </a:p>
        </p:txBody>
      </p:sp>
    </p:spTree>
    <p:extLst>
      <p:ext uri="{BB962C8B-B14F-4D97-AF65-F5344CB8AC3E}">
        <p14:creationId xmlns:p14="http://schemas.microsoft.com/office/powerpoint/2010/main" val="225125900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p14:dur="150">
        <p159:morph option="byObject"/>
      </p:transition>
    </mc:Choice>
    <mc:Fallback xmlns="">
      <p:transition>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DBAC78-8DCD-4C4A-B2EC-38FFAD8DE745}"/>
              </a:ext>
            </a:extLst>
          </p:cNvPr>
          <p:cNvSpPr>
            <a:spLocks noGrp="1"/>
          </p:cNvSpPr>
          <p:nvPr>
            <p:ph type="title"/>
          </p:nvPr>
        </p:nvSpPr>
        <p:spPr/>
        <p:txBody>
          <a:bodyPr/>
          <a:lstStyle/>
          <a:p>
            <a:r>
              <a:rPr lang="en-US"/>
              <a:t>Click to edit Master title style</a:t>
            </a:r>
            <a:endParaRPr lang="en-CA"/>
          </a:p>
        </p:txBody>
      </p:sp>
      <p:sp>
        <p:nvSpPr>
          <p:cNvPr id="3" name="Date Placeholder 2">
            <a:extLst>
              <a:ext uri="{FF2B5EF4-FFF2-40B4-BE49-F238E27FC236}">
                <a16:creationId xmlns:a16="http://schemas.microsoft.com/office/drawing/2014/main" id="{F2F869FE-B395-472B-A742-06A742C8F283}"/>
              </a:ext>
            </a:extLst>
          </p:cNvPr>
          <p:cNvSpPr>
            <a:spLocks noGrp="1"/>
          </p:cNvSpPr>
          <p:nvPr>
            <p:ph type="dt" sz="half" idx="10"/>
          </p:nvPr>
        </p:nvSpPr>
        <p:spPr/>
        <p:txBody>
          <a:bodyPr/>
          <a:lstStyle/>
          <a:p>
            <a:fld id="{240CC628-E5DE-4FE6-B192-63E4AE0F730A}" type="datetimeFigureOut">
              <a:rPr lang="en-CA" smtClean="0"/>
              <a:t>2024-09-12</a:t>
            </a:fld>
            <a:endParaRPr lang="en-CA"/>
          </a:p>
        </p:txBody>
      </p:sp>
      <p:sp>
        <p:nvSpPr>
          <p:cNvPr id="4" name="Footer Placeholder 3">
            <a:extLst>
              <a:ext uri="{FF2B5EF4-FFF2-40B4-BE49-F238E27FC236}">
                <a16:creationId xmlns:a16="http://schemas.microsoft.com/office/drawing/2014/main" id="{04CBDAA8-0B4B-4B3F-B08E-EBE6D278CEDC}"/>
              </a:ext>
            </a:extLst>
          </p:cNvPr>
          <p:cNvSpPr>
            <a:spLocks noGrp="1"/>
          </p:cNvSpPr>
          <p:nvPr>
            <p:ph type="ftr" sz="quarter" idx="11"/>
          </p:nvPr>
        </p:nvSpPr>
        <p:spPr/>
        <p:txBody>
          <a:bodyPr/>
          <a:lstStyle/>
          <a:p>
            <a:endParaRPr lang="en-CA"/>
          </a:p>
        </p:txBody>
      </p:sp>
      <p:sp>
        <p:nvSpPr>
          <p:cNvPr id="5" name="Slide Number Placeholder 4">
            <a:extLst>
              <a:ext uri="{FF2B5EF4-FFF2-40B4-BE49-F238E27FC236}">
                <a16:creationId xmlns:a16="http://schemas.microsoft.com/office/drawing/2014/main" id="{3FD88D82-E0C3-4FEB-B210-1969608AD0BE}"/>
              </a:ext>
            </a:extLst>
          </p:cNvPr>
          <p:cNvSpPr>
            <a:spLocks noGrp="1"/>
          </p:cNvSpPr>
          <p:nvPr>
            <p:ph type="sldNum" sz="quarter" idx="12"/>
          </p:nvPr>
        </p:nvSpPr>
        <p:spPr/>
        <p:txBody>
          <a:bodyPr/>
          <a:lstStyle/>
          <a:p>
            <a:fld id="{CE4E7034-92FF-424D-9799-D2C6463476EA}" type="slidenum">
              <a:rPr lang="en-CA" smtClean="0"/>
              <a:t>‹#›</a:t>
            </a:fld>
            <a:endParaRPr lang="en-CA"/>
          </a:p>
        </p:txBody>
      </p:sp>
    </p:spTree>
    <p:extLst>
      <p:ext uri="{BB962C8B-B14F-4D97-AF65-F5344CB8AC3E}">
        <p14:creationId xmlns:p14="http://schemas.microsoft.com/office/powerpoint/2010/main" val="276860602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p14:dur="150">
        <p159:morph option="byObject"/>
      </p:transition>
    </mc:Choice>
    <mc:Fallback xmlns="">
      <p:transition>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9A304D3-5DB7-4D0A-A991-FDD96B3BF7BC}"/>
              </a:ext>
            </a:extLst>
          </p:cNvPr>
          <p:cNvSpPr>
            <a:spLocks noGrp="1"/>
          </p:cNvSpPr>
          <p:nvPr>
            <p:ph type="dt" sz="half" idx="10"/>
          </p:nvPr>
        </p:nvSpPr>
        <p:spPr/>
        <p:txBody>
          <a:bodyPr/>
          <a:lstStyle/>
          <a:p>
            <a:fld id="{240CC628-E5DE-4FE6-B192-63E4AE0F730A}" type="datetimeFigureOut">
              <a:rPr lang="en-CA" smtClean="0"/>
              <a:t>2024-09-12</a:t>
            </a:fld>
            <a:endParaRPr lang="en-CA"/>
          </a:p>
        </p:txBody>
      </p:sp>
      <p:sp>
        <p:nvSpPr>
          <p:cNvPr id="3" name="Footer Placeholder 2">
            <a:extLst>
              <a:ext uri="{FF2B5EF4-FFF2-40B4-BE49-F238E27FC236}">
                <a16:creationId xmlns:a16="http://schemas.microsoft.com/office/drawing/2014/main" id="{CCF200A6-0174-48DC-8961-ED1D4A00226C}"/>
              </a:ext>
            </a:extLst>
          </p:cNvPr>
          <p:cNvSpPr>
            <a:spLocks noGrp="1"/>
          </p:cNvSpPr>
          <p:nvPr>
            <p:ph type="ftr" sz="quarter" idx="11"/>
          </p:nvPr>
        </p:nvSpPr>
        <p:spPr/>
        <p:txBody>
          <a:bodyPr/>
          <a:lstStyle/>
          <a:p>
            <a:endParaRPr lang="en-CA"/>
          </a:p>
        </p:txBody>
      </p:sp>
      <p:sp>
        <p:nvSpPr>
          <p:cNvPr id="4" name="Slide Number Placeholder 3">
            <a:extLst>
              <a:ext uri="{FF2B5EF4-FFF2-40B4-BE49-F238E27FC236}">
                <a16:creationId xmlns:a16="http://schemas.microsoft.com/office/drawing/2014/main" id="{32FA3C4C-A1A0-4287-B99D-318A39CFBD4B}"/>
              </a:ext>
            </a:extLst>
          </p:cNvPr>
          <p:cNvSpPr>
            <a:spLocks noGrp="1"/>
          </p:cNvSpPr>
          <p:nvPr>
            <p:ph type="sldNum" sz="quarter" idx="12"/>
          </p:nvPr>
        </p:nvSpPr>
        <p:spPr/>
        <p:txBody>
          <a:bodyPr/>
          <a:lstStyle/>
          <a:p>
            <a:fld id="{CE4E7034-92FF-424D-9799-D2C6463476EA}" type="slidenum">
              <a:rPr lang="en-CA" smtClean="0"/>
              <a:t>‹#›</a:t>
            </a:fld>
            <a:endParaRPr lang="en-CA"/>
          </a:p>
        </p:txBody>
      </p:sp>
    </p:spTree>
    <p:extLst>
      <p:ext uri="{BB962C8B-B14F-4D97-AF65-F5344CB8AC3E}">
        <p14:creationId xmlns:p14="http://schemas.microsoft.com/office/powerpoint/2010/main" val="29370118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p14:dur="150">
        <p159:morph option="byObject"/>
      </p:transition>
    </mc:Choice>
    <mc:Fallback xmlns="">
      <p:transition>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7C6BC0-1B9A-466E-ABDD-DDEC3948393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Content Placeholder 2">
            <a:extLst>
              <a:ext uri="{FF2B5EF4-FFF2-40B4-BE49-F238E27FC236}">
                <a16:creationId xmlns:a16="http://schemas.microsoft.com/office/drawing/2014/main" id="{C2DB710A-840B-436F-94C6-A9202AA227B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a:extLst>
              <a:ext uri="{FF2B5EF4-FFF2-40B4-BE49-F238E27FC236}">
                <a16:creationId xmlns:a16="http://schemas.microsoft.com/office/drawing/2014/main" id="{8ACF9F82-92EC-469F-B084-31C7A6256AC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1576303-E604-442F-B3C6-B77B05F21495}"/>
              </a:ext>
            </a:extLst>
          </p:cNvPr>
          <p:cNvSpPr>
            <a:spLocks noGrp="1"/>
          </p:cNvSpPr>
          <p:nvPr>
            <p:ph type="dt" sz="half" idx="10"/>
          </p:nvPr>
        </p:nvSpPr>
        <p:spPr/>
        <p:txBody>
          <a:bodyPr/>
          <a:lstStyle/>
          <a:p>
            <a:fld id="{240CC628-E5DE-4FE6-B192-63E4AE0F730A}" type="datetimeFigureOut">
              <a:rPr lang="en-CA" smtClean="0"/>
              <a:t>2024-09-12</a:t>
            </a:fld>
            <a:endParaRPr lang="en-CA"/>
          </a:p>
        </p:txBody>
      </p:sp>
      <p:sp>
        <p:nvSpPr>
          <p:cNvPr id="6" name="Footer Placeholder 5">
            <a:extLst>
              <a:ext uri="{FF2B5EF4-FFF2-40B4-BE49-F238E27FC236}">
                <a16:creationId xmlns:a16="http://schemas.microsoft.com/office/drawing/2014/main" id="{780778AA-98E5-4EC3-A50A-A04186F3D10D}"/>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B183416E-5443-43CC-A816-D45EA8D6E0BF}"/>
              </a:ext>
            </a:extLst>
          </p:cNvPr>
          <p:cNvSpPr>
            <a:spLocks noGrp="1"/>
          </p:cNvSpPr>
          <p:nvPr>
            <p:ph type="sldNum" sz="quarter" idx="12"/>
          </p:nvPr>
        </p:nvSpPr>
        <p:spPr/>
        <p:txBody>
          <a:bodyPr/>
          <a:lstStyle/>
          <a:p>
            <a:fld id="{CE4E7034-92FF-424D-9799-D2C6463476EA}" type="slidenum">
              <a:rPr lang="en-CA" smtClean="0"/>
              <a:t>‹#›</a:t>
            </a:fld>
            <a:endParaRPr lang="en-CA"/>
          </a:p>
        </p:txBody>
      </p:sp>
    </p:spTree>
    <p:extLst>
      <p:ext uri="{BB962C8B-B14F-4D97-AF65-F5344CB8AC3E}">
        <p14:creationId xmlns:p14="http://schemas.microsoft.com/office/powerpoint/2010/main" val="368431515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p14:dur="150">
        <p159:morph option="byObject"/>
      </p:transition>
    </mc:Choice>
    <mc:Fallback xmlns="">
      <p:transition>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B4B114-A328-4CB6-8805-85D2823B75C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Picture Placeholder 2">
            <a:extLst>
              <a:ext uri="{FF2B5EF4-FFF2-40B4-BE49-F238E27FC236}">
                <a16:creationId xmlns:a16="http://schemas.microsoft.com/office/drawing/2014/main" id="{977B3C70-E698-405D-8256-5A483A2D91E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a:extLst>
              <a:ext uri="{FF2B5EF4-FFF2-40B4-BE49-F238E27FC236}">
                <a16:creationId xmlns:a16="http://schemas.microsoft.com/office/drawing/2014/main" id="{85672C9D-5A7E-467E-B7E9-A768FFA7F0E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2D164F5-1132-4DF3-8C18-25296F79F37C}"/>
              </a:ext>
            </a:extLst>
          </p:cNvPr>
          <p:cNvSpPr>
            <a:spLocks noGrp="1"/>
          </p:cNvSpPr>
          <p:nvPr>
            <p:ph type="dt" sz="half" idx="10"/>
          </p:nvPr>
        </p:nvSpPr>
        <p:spPr/>
        <p:txBody>
          <a:bodyPr/>
          <a:lstStyle/>
          <a:p>
            <a:fld id="{240CC628-E5DE-4FE6-B192-63E4AE0F730A}" type="datetimeFigureOut">
              <a:rPr lang="en-CA" smtClean="0"/>
              <a:t>2024-09-12</a:t>
            </a:fld>
            <a:endParaRPr lang="en-CA"/>
          </a:p>
        </p:txBody>
      </p:sp>
      <p:sp>
        <p:nvSpPr>
          <p:cNvPr id="6" name="Footer Placeholder 5">
            <a:extLst>
              <a:ext uri="{FF2B5EF4-FFF2-40B4-BE49-F238E27FC236}">
                <a16:creationId xmlns:a16="http://schemas.microsoft.com/office/drawing/2014/main" id="{9BF78792-FF72-415B-A5F3-69BF329AE1C3}"/>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0120AD67-ECBA-436A-93D3-14221993054D}"/>
              </a:ext>
            </a:extLst>
          </p:cNvPr>
          <p:cNvSpPr>
            <a:spLocks noGrp="1"/>
          </p:cNvSpPr>
          <p:nvPr>
            <p:ph type="sldNum" sz="quarter" idx="12"/>
          </p:nvPr>
        </p:nvSpPr>
        <p:spPr/>
        <p:txBody>
          <a:bodyPr/>
          <a:lstStyle/>
          <a:p>
            <a:fld id="{CE4E7034-92FF-424D-9799-D2C6463476EA}" type="slidenum">
              <a:rPr lang="en-CA" smtClean="0"/>
              <a:t>‹#›</a:t>
            </a:fld>
            <a:endParaRPr lang="en-CA"/>
          </a:p>
        </p:txBody>
      </p:sp>
    </p:spTree>
    <p:extLst>
      <p:ext uri="{BB962C8B-B14F-4D97-AF65-F5344CB8AC3E}">
        <p14:creationId xmlns:p14="http://schemas.microsoft.com/office/powerpoint/2010/main" val="401232038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p14:dur="150">
        <p159:morph option="byObject"/>
      </p:transition>
    </mc:Choice>
    <mc:Fallback xmlns="">
      <p:transition>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6820121-AA1F-4A1D-BCC7-06BCEE39261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CA"/>
          </a:p>
        </p:txBody>
      </p:sp>
      <p:sp>
        <p:nvSpPr>
          <p:cNvPr id="3" name="Text Placeholder 2">
            <a:extLst>
              <a:ext uri="{FF2B5EF4-FFF2-40B4-BE49-F238E27FC236}">
                <a16:creationId xmlns:a16="http://schemas.microsoft.com/office/drawing/2014/main" id="{1E1AA350-AAC2-478A-A179-A357E5EB962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31B628DA-98E3-4346-A06B-E20BE85E8A4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40CC628-E5DE-4FE6-B192-63E4AE0F730A}" type="datetimeFigureOut">
              <a:rPr lang="en-CA" smtClean="0"/>
              <a:t>2024-09-12</a:t>
            </a:fld>
            <a:endParaRPr lang="en-CA"/>
          </a:p>
        </p:txBody>
      </p:sp>
      <p:sp>
        <p:nvSpPr>
          <p:cNvPr id="5" name="Footer Placeholder 4">
            <a:extLst>
              <a:ext uri="{FF2B5EF4-FFF2-40B4-BE49-F238E27FC236}">
                <a16:creationId xmlns:a16="http://schemas.microsoft.com/office/drawing/2014/main" id="{9B067FDD-2D94-4768-87A0-08312D642AC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a:extLst>
              <a:ext uri="{FF2B5EF4-FFF2-40B4-BE49-F238E27FC236}">
                <a16:creationId xmlns:a16="http://schemas.microsoft.com/office/drawing/2014/main" id="{F1C053A1-5F96-4775-8094-DE452F65CB5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4E7034-92FF-424D-9799-D2C6463476EA}" type="slidenum">
              <a:rPr lang="en-CA" smtClean="0"/>
              <a:t>‹#›</a:t>
            </a:fld>
            <a:endParaRPr lang="en-CA"/>
          </a:p>
        </p:txBody>
      </p:sp>
    </p:spTree>
    <p:extLst>
      <p:ext uri="{BB962C8B-B14F-4D97-AF65-F5344CB8AC3E}">
        <p14:creationId xmlns:p14="http://schemas.microsoft.com/office/powerpoint/2010/main" val="15574600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59="http://schemas.microsoft.com/office/powerpoint/2015/09/main">
    <mc:Choice Requires="p159">
      <p:transition xmlns:p14="http://schemas.microsoft.com/office/powerpoint/2010/main" p14:dur="150">
        <p159:morph option="byObject"/>
      </p:transition>
    </mc:Choice>
    <mc:Fallback xmlns="">
      <p:transition>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freesvg.org/vector-illustration-of-skaters" TargetMode="External"/><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hyperlink" Target="https://freesvg.org/colorful-ice-skating-woman-circles" TargetMode="Externa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www.flickr.com/photos/62650637@N02/32296272653" TargetMode="External"/><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eph.tuckdb.org/items/1959/pictures/4136" TargetMode="External"/><Relationship Id="rId2" Type="http://schemas.openxmlformats.org/officeDocument/2006/relationships/image" Target="../media/image4.jpg"/><Relationship Id="rId1" Type="http://schemas.openxmlformats.org/officeDocument/2006/relationships/slideLayout" Target="../slideLayouts/slideLayout2.xml"/><Relationship Id="rId4" Type="http://schemas.openxmlformats.org/officeDocument/2006/relationships/hyperlink" Target="https://creativecommons.org/licenses/by/3.0/"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skatecanadasaskatchewan.com/athlete-development"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skatecanada.ca/" TargetMode="External"/><Relationship Id="rId2" Type="http://schemas.openxmlformats.org/officeDocument/2006/relationships/hyperlink" Target="https://skatecanadasaskatchewan.com/" TargetMode="External"/><Relationship Id="rId1" Type="http://schemas.openxmlformats.org/officeDocument/2006/relationships/slideLayout" Target="../slideLayouts/slideLayout2.xml"/><Relationship Id="rId6" Type="http://schemas.openxmlformats.org/officeDocument/2006/relationships/hyperlink" Target="https://hockeysask.ca/" TargetMode="External"/><Relationship Id="rId5" Type="http://schemas.openxmlformats.org/officeDocument/2006/relationships/hyperlink" Target="https://www.sasksport.ca/" TargetMode="External"/><Relationship Id="rId4" Type="http://schemas.openxmlformats.org/officeDocument/2006/relationships/hyperlink" Target="https://members.skatecanada.ca/en-US/SignIn?ReturnUrl=%2Fen-US%2Fltd%2F%3Fintent%3D%252F"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katecanada.ca/safe-sport/" TargetMode="External"/><Relationship Id="rId2" Type="http://schemas.openxmlformats.org/officeDocument/2006/relationships/hyperlink" Target="https://skatecanada.ca/2023/10/adaptive-canskate-is-a-win-for-everyone/"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9DF98-113C-4C8C-B951-86A2F4B176CF}"/>
              </a:ext>
            </a:extLst>
          </p:cNvPr>
          <p:cNvSpPr>
            <a:spLocks noGrp="1"/>
          </p:cNvSpPr>
          <p:nvPr>
            <p:ph type="ctrTitle"/>
          </p:nvPr>
        </p:nvSpPr>
        <p:spPr>
          <a:xfrm>
            <a:off x="205273" y="117820"/>
            <a:ext cx="11831217" cy="996038"/>
          </a:xfr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12700">
            <a:solidFill>
              <a:schemeClr val="tx1"/>
            </a:solidFill>
          </a:ln>
        </p:spPr>
        <p:txBody>
          <a:bodyPr>
            <a:noAutofit/>
          </a:bodyPr>
          <a:lstStyle/>
          <a:p>
            <a:r>
              <a:rPr lang="en-CA" sz="6600" b="1" u="sng" dirty="0">
                <a:latin typeface="+mn-lt"/>
              </a:rPr>
              <a:t>Skating Pathways </a:t>
            </a:r>
          </a:p>
        </p:txBody>
      </p:sp>
      <p:sp>
        <p:nvSpPr>
          <p:cNvPr id="3" name="Subtitle 2">
            <a:extLst>
              <a:ext uri="{FF2B5EF4-FFF2-40B4-BE49-F238E27FC236}">
                <a16:creationId xmlns:a16="http://schemas.microsoft.com/office/drawing/2014/main" id="{F4A9D431-878B-4575-B92E-99D6A836A52D}"/>
              </a:ext>
            </a:extLst>
          </p:cNvPr>
          <p:cNvSpPr>
            <a:spLocks noGrp="1"/>
          </p:cNvSpPr>
          <p:nvPr>
            <p:ph type="subTitle" idx="1"/>
          </p:nvPr>
        </p:nvSpPr>
        <p:spPr>
          <a:xfrm>
            <a:off x="205273" y="1203649"/>
            <a:ext cx="11831217" cy="5536531"/>
          </a:xfr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12700">
            <a:solidFill>
              <a:schemeClr val="tx1"/>
            </a:solidFill>
          </a:ln>
        </p:spPr>
        <p:txBody>
          <a:bodyPr>
            <a:normAutofit/>
          </a:bodyPr>
          <a:lstStyle/>
          <a:p>
            <a:endParaRPr lang="en-CA" dirty="0"/>
          </a:p>
          <a:p>
            <a:r>
              <a:rPr lang="en-CA" sz="3600" b="1" dirty="0" err="1"/>
              <a:t>CanSkate</a:t>
            </a:r>
            <a:r>
              <a:rPr lang="en-CA" sz="3600" b="1" dirty="0"/>
              <a:t>/</a:t>
            </a:r>
            <a:r>
              <a:rPr lang="en-CA" sz="3600" b="1" dirty="0" err="1"/>
              <a:t>CanPowerSkate</a:t>
            </a:r>
            <a:endParaRPr lang="en-CA" sz="3600" b="1" dirty="0"/>
          </a:p>
          <a:p>
            <a:endParaRPr lang="en-CA" dirty="0"/>
          </a:p>
          <a:p>
            <a:endParaRPr lang="en-CA" dirty="0"/>
          </a:p>
          <a:p>
            <a:endParaRPr lang="en-CA" dirty="0"/>
          </a:p>
          <a:p>
            <a:r>
              <a:rPr lang="en-CA" sz="3600" b="1" dirty="0"/>
              <a:t>Star Preparatory/Jr. Prep.</a:t>
            </a:r>
          </a:p>
          <a:p>
            <a:endParaRPr lang="en-CA" dirty="0"/>
          </a:p>
          <a:p>
            <a:endParaRPr lang="en-CA" dirty="0"/>
          </a:p>
          <a:p>
            <a:r>
              <a:rPr lang="en-CA" sz="3600" b="1" dirty="0"/>
              <a:t>Star Skate                         Competitive</a:t>
            </a:r>
          </a:p>
          <a:p>
            <a:r>
              <a:rPr lang="en-CA" b="1" dirty="0"/>
              <a:t>(Recreational)</a:t>
            </a:r>
            <a:r>
              <a:rPr lang="en-CA" sz="3600" b="1" dirty="0"/>
              <a:t>                                </a:t>
            </a:r>
            <a:r>
              <a:rPr lang="en-CA" b="1" dirty="0"/>
              <a:t>(High Level) </a:t>
            </a:r>
          </a:p>
        </p:txBody>
      </p:sp>
      <p:sp>
        <p:nvSpPr>
          <p:cNvPr id="4" name="Arrow: Left-Right-Up 3">
            <a:extLst>
              <a:ext uri="{FF2B5EF4-FFF2-40B4-BE49-F238E27FC236}">
                <a16:creationId xmlns:a16="http://schemas.microsoft.com/office/drawing/2014/main" id="{6D0A2061-8800-4CB4-9688-80CBC7D3FA81}"/>
              </a:ext>
            </a:extLst>
          </p:cNvPr>
          <p:cNvSpPr/>
          <p:nvPr/>
        </p:nvSpPr>
        <p:spPr>
          <a:xfrm>
            <a:off x="6296659" y="3014981"/>
            <a:ext cx="45719" cy="45719"/>
          </a:xfrm>
          <a:prstGeom prst="leftRigh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5" name="Arrow: Left-Right-Up 4">
            <a:extLst>
              <a:ext uri="{FF2B5EF4-FFF2-40B4-BE49-F238E27FC236}">
                <a16:creationId xmlns:a16="http://schemas.microsoft.com/office/drawing/2014/main" id="{93758D2D-91A2-4B27-88D0-8027199B72E1}"/>
              </a:ext>
            </a:extLst>
          </p:cNvPr>
          <p:cNvSpPr/>
          <p:nvPr/>
        </p:nvSpPr>
        <p:spPr>
          <a:xfrm>
            <a:off x="5467601" y="4394447"/>
            <a:ext cx="1160274" cy="1619609"/>
          </a:xfrm>
          <a:prstGeom prst="leftRightUpArrow">
            <a:avLst/>
          </a:prstGeom>
          <a:solidFill>
            <a:srgbClr val="00B050"/>
          </a:solidFill>
          <a:ln>
            <a:noFill/>
            <a:prstDash val="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a:t>   </a:t>
            </a:r>
            <a:endParaRPr lang="en-CA" dirty="0"/>
          </a:p>
        </p:txBody>
      </p:sp>
      <p:sp>
        <p:nvSpPr>
          <p:cNvPr id="6" name="Arrow: Down 5">
            <a:extLst>
              <a:ext uri="{FF2B5EF4-FFF2-40B4-BE49-F238E27FC236}">
                <a16:creationId xmlns:a16="http://schemas.microsoft.com/office/drawing/2014/main" id="{13DA8661-B1DB-4597-8E5F-82D1B999D3E5}"/>
              </a:ext>
            </a:extLst>
          </p:cNvPr>
          <p:cNvSpPr/>
          <p:nvPr/>
        </p:nvSpPr>
        <p:spPr>
          <a:xfrm rot="1450016">
            <a:off x="5006666" y="2253770"/>
            <a:ext cx="589277" cy="1129666"/>
          </a:xfrm>
          <a:prstGeom prst="downArrow">
            <a:avLst/>
          </a:prstGeom>
          <a:solidFill>
            <a:srgbClr val="00B050"/>
          </a:solidFill>
          <a:ln>
            <a:noFill/>
            <a:prstDash val="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pic>
        <p:nvPicPr>
          <p:cNvPr id="15" name="Picture 14">
            <a:extLst>
              <a:ext uri="{FF2B5EF4-FFF2-40B4-BE49-F238E27FC236}">
                <a16:creationId xmlns:a16="http://schemas.microsoft.com/office/drawing/2014/main" id="{B8B9924E-6ACA-D593-CC38-A8E5BD82C00D}"/>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301797" y="1408921"/>
            <a:ext cx="3225174" cy="3629610"/>
          </a:xfrm>
          <a:prstGeom prst="rect">
            <a:avLst/>
          </a:prstGeom>
        </p:spPr>
      </p:pic>
      <p:pic>
        <p:nvPicPr>
          <p:cNvPr id="17" name="Picture 16">
            <a:extLst>
              <a:ext uri="{FF2B5EF4-FFF2-40B4-BE49-F238E27FC236}">
                <a16:creationId xmlns:a16="http://schemas.microsoft.com/office/drawing/2014/main" id="{A10EC45B-23E4-9A3F-BDF6-D02D14C68892}"/>
              </a:ext>
            </a:extLst>
          </p:cNvPr>
          <p:cNvPicPr>
            <a:picLocks noChangeAspect="1"/>
          </p:cNvPicPr>
          <p:nvPr/>
        </p:nvPicPr>
        <p:blipFill>
          <a:blip r:embed="rId4">
            <a:extLst>
              <a:ext uri="{28A0092B-C50C-407E-A947-70E740481C1C}">
                <a14:useLocalDpi xmlns:a14="http://schemas.microsoft.com/office/drawing/2010/main" val="0"/>
              </a:ext>
              <a:ext uri="{837473B0-CC2E-450A-ABE3-18F120FF3D39}">
                <a1611:picAttrSrcUrl xmlns:a1611="http://schemas.microsoft.com/office/drawing/2016/11/main" r:id="rId5"/>
              </a:ext>
            </a:extLst>
          </a:blip>
          <a:stretch>
            <a:fillRect/>
          </a:stretch>
        </p:blipFill>
        <p:spPr>
          <a:xfrm>
            <a:off x="8902265" y="1819604"/>
            <a:ext cx="2604240" cy="2808243"/>
          </a:xfrm>
          <a:prstGeom prst="rect">
            <a:avLst/>
          </a:prstGeom>
        </p:spPr>
      </p:pic>
      <p:sp>
        <p:nvSpPr>
          <p:cNvPr id="7" name="Arrow: Down 6">
            <a:extLst>
              <a:ext uri="{FF2B5EF4-FFF2-40B4-BE49-F238E27FC236}">
                <a16:creationId xmlns:a16="http://schemas.microsoft.com/office/drawing/2014/main" id="{97CAFD7C-B91F-82A3-9DFE-67B2808C211D}"/>
              </a:ext>
            </a:extLst>
          </p:cNvPr>
          <p:cNvSpPr/>
          <p:nvPr/>
        </p:nvSpPr>
        <p:spPr>
          <a:xfrm rot="20049934">
            <a:off x="6607330" y="2268618"/>
            <a:ext cx="589277" cy="1129666"/>
          </a:xfrm>
          <a:prstGeom prst="downArrow">
            <a:avLst/>
          </a:prstGeom>
          <a:solidFill>
            <a:srgbClr val="00B050"/>
          </a:solidFill>
          <a:ln>
            <a:noFill/>
            <a:prstDash val="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8" name="Arrow: Down 7">
            <a:extLst>
              <a:ext uri="{FF2B5EF4-FFF2-40B4-BE49-F238E27FC236}">
                <a16:creationId xmlns:a16="http://schemas.microsoft.com/office/drawing/2014/main" id="{FDB48D45-67C4-10B6-534B-F3C6443DAF2C}"/>
              </a:ext>
            </a:extLst>
          </p:cNvPr>
          <p:cNvSpPr/>
          <p:nvPr/>
        </p:nvSpPr>
        <p:spPr>
          <a:xfrm>
            <a:off x="5826242" y="2340563"/>
            <a:ext cx="589277" cy="1129666"/>
          </a:xfrm>
          <a:prstGeom prst="downArrow">
            <a:avLst/>
          </a:prstGeom>
          <a:solidFill>
            <a:srgbClr val="00B050"/>
          </a:solidFill>
          <a:ln>
            <a:noFill/>
            <a:prstDash val="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Tree>
    <p:extLst>
      <p:ext uri="{BB962C8B-B14F-4D97-AF65-F5344CB8AC3E}">
        <p14:creationId xmlns:p14="http://schemas.microsoft.com/office/powerpoint/2010/main" val="427456084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p14:dur="150" advTm="45000">
        <p159:morph option="byObject"/>
      </p:transition>
    </mc:Choice>
    <mc:Fallback xmlns="">
      <p:transition advTm="45000">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BAA89D-42D2-E80F-63AC-F971A55EE7B6}"/>
              </a:ext>
            </a:extLst>
          </p:cNvPr>
          <p:cNvSpPr>
            <a:spLocks noGrp="1"/>
          </p:cNvSpPr>
          <p:nvPr>
            <p:ph type="title"/>
          </p:nvPr>
        </p:nvSpPr>
        <p:spPr>
          <a:xfrm>
            <a:off x="112295" y="96256"/>
            <a:ext cx="11951368" cy="890334"/>
          </a:xfr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a:normAutofit/>
          </a:bodyPr>
          <a:lstStyle/>
          <a:p>
            <a:pPr algn="ctr"/>
            <a:r>
              <a:rPr lang="en-CA" sz="4800" b="1" dirty="0">
                <a:latin typeface="Arial Rounded MT Bold" panose="020F0704030504030204" pitchFamily="34" charset="0"/>
              </a:rPr>
              <a:t>S.O. Event Opportunities</a:t>
            </a:r>
          </a:p>
        </p:txBody>
      </p:sp>
      <p:sp>
        <p:nvSpPr>
          <p:cNvPr id="3" name="Content Placeholder 2">
            <a:extLst>
              <a:ext uri="{FF2B5EF4-FFF2-40B4-BE49-F238E27FC236}">
                <a16:creationId xmlns:a16="http://schemas.microsoft.com/office/drawing/2014/main" id="{C27E2E72-EB35-42AE-42BE-329625BE8D3A}"/>
              </a:ext>
            </a:extLst>
          </p:cNvPr>
          <p:cNvSpPr>
            <a:spLocks noGrp="1"/>
          </p:cNvSpPr>
          <p:nvPr>
            <p:ph idx="1"/>
          </p:nvPr>
        </p:nvSpPr>
        <p:spPr>
          <a:xfrm>
            <a:off x="112295" y="1106906"/>
            <a:ext cx="11951368" cy="5582652"/>
          </a:xfr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a:normAutofit fontScale="85000" lnSpcReduction="20000"/>
          </a:bodyPr>
          <a:lstStyle/>
          <a:p>
            <a:pPr algn="ctr"/>
            <a:r>
              <a:rPr lang="en-CA" sz="3200" b="1" dirty="0"/>
              <a:t>All Skate Canada tests (can be different than mainstream)</a:t>
            </a:r>
          </a:p>
          <a:p>
            <a:pPr algn="ctr"/>
            <a:r>
              <a:rPr lang="en-CA" sz="3200" b="1" dirty="0"/>
              <a:t>Competitions - S.O. or Mainstream </a:t>
            </a:r>
          </a:p>
          <a:p>
            <a:pPr algn="ctr"/>
            <a:r>
              <a:rPr lang="en-CA" sz="3200" b="1" dirty="0"/>
              <a:t>S.O. Event Opportunities</a:t>
            </a:r>
          </a:p>
          <a:p>
            <a:pPr algn="ctr">
              <a:buFont typeface="Wingdings" panose="05000000000000000000" pitchFamily="2" charset="2"/>
              <a:buChar char="v"/>
            </a:pPr>
            <a:r>
              <a:rPr lang="en-CA" sz="2000" b="1" i="1" u="sng" dirty="0"/>
              <a:t>Club </a:t>
            </a:r>
          </a:p>
          <a:p>
            <a:pPr algn="ctr">
              <a:buFont typeface="Wingdings" panose="05000000000000000000" pitchFamily="2" charset="2"/>
              <a:buChar char="v"/>
            </a:pPr>
            <a:r>
              <a:rPr lang="en-CA" sz="1800" b="1" kern="100" dirty="0">
                <a:effectLst/>
                <a:latin typeface="Aptos" panose="020B0004020202020204" pitchFamily="34" charset="0"/>
                <a:ea typeface="Aptos" panose="020B0004020202020204" pitchFamily="34" charset="0"/>
                <a:cs typeface="Times New Roman" panose="02020603050405020304" pitchFamily="18" charset="0"/>
              </a:rPr>
              <a:t>Can participate in any competitions or events that is recognized by designated sanctioned Skate Canada events. </a:t>
            </a:r>
          </a:p>
          <a:p>
            <a:pPr algn="ctr">
              <a:buFont typeface="Wingdings" panose="05000000000000000000" pitchFamily="2" charset="2"/>
              <a:buChar char="v"/>
            </a:pPr>
            <a:r>
              <a:rPr lang="en-CA" sz="2000" b="1" dirty="0"/>
              <a:t>Carnivals and Ice shows. </a:t>
            </a:r>
          </a:p>
          <a:p>
            <a:pPr algn="ctr">
              <a:buFont typeface="Wingdings" panose="05000000000000000000" pitchFamily="2" charset="2"/>
              <a:buChar char="v"/>
            </a:pPr>
            <a:r>
              <a:rPr lang="en-CA" sz="2000" b="1" i="1" u="sng" dirty="0"/>
              <a:t>Regional</a:t>
            </a:r>
          </a:p>
          <a:p>
            <a:pPr algn="ctr">
              <a:buFont typeface="Wingdings" panose="05000000000000000000" pitchFamily="2" charset="2"/>
              <a:buChar char="v"/>
            </a:pPr>
            <a:r>
              <a:rPr lang="en-CA" sz="2000" b="1" i="1" u="sng" dirty="0"/>
              <a:t>Provincial </a:t>
            </a:r>
          </a:p>
          <a:p>
            <a:pPr algn="ctr">
              <a:buFont typeface="Wingdings" panose="05000000000000000000" pitchFamily="2" charset="2"/>
              <a:buChar char="v"/>
            </a:pPr>
            <a:r>
              <a:rPr lang="en-CA" sz="2000" b="1" i="1" u="sng" dirty="0"/>
              <a:t>National </a:t>
            </a:r>
          </a:p>
          <a:p>
            <a:pPr algn="ctr">
              <a:buFont typeface="Courier New" panose="02070309020205020404" pitchFamily="49" charset="0"/>
              <a:buChar char="o"/>
            </a:pPr>
            <a:r>
              <a:rPr lang="en-CA" sz="1600" b="1" dirty="0"/>
              <a:t>Canada Winter Games</a:t>
            </a:r>
          </a:p>
          <a:p>
            <a:pPr algn="ctr">
              <a:buFont typeface="Courier New" panose="02070309020205020404" pitchFamily="49" charset="0"/>
              <a:buChar char="o"/>
            </a:pPr>
            <a:r>
              <a:rPr lang="en-CA" sz="1600" b="1" dirty="0"/>
              <a:t>S.O. Winter Games </a:t>
            </a:r>
          </a:p>
          <a:p>
            <a:pPr algn="ctr">
              <a:buFont typeface="Courier New" panose="02070309020205020404" pitchFamily="49" charset="0"/>
              <a:buChar char="o"/>
            </a:pPr>
            <a:r>
              <a:rPr lang="en-CA" sz="1600" b="1" dirty="0"/>
              <a:t>National Championships </a:t>
            </a:r>
          </a:p>
          <a:p>
            <a:pPr algn="ctr">
              <a:buFont typeface="Courier New" panose="02070309020205020404" pitchFamily="49" charset="0"/>
              <a:buChar char="o"/>
            </a:pPr>
            <a:r>
              <a:rPr lang="en-CA" sz="1600" b="1" dirty="0"/>
              <a:t>Need to qualify </a:t>
            </a:r>
          </a:p>
          <a:p>
            <a:pPr algn="ctr">
              <a:buFont typeface="Wingdings" panose="05000000000000000000" pitchFamily="2" charset="2"/>
              <a:buChar char="v"/>
            </a:pPr>
            <a:r>
              <a:rPr lang="en-CA" sz="2000" b="1" i="1" u="sng" dirty="0"/>
              <a:t>International</a:t>
            </a:r>
          </a:p>
          <a:p>
            <a:pPr algn="ctr">
              <a:buFont typeface="Courier New" panose="02070309020205020404" pitchFamily="49" charset="0"/>
              <a:buChar char="o"/>
            </a:pPr>
            <a:r>
              <a:rPr lang="en-CA" sz="1600" b="1" dirty="0"/>
              <a:t>Winter Games</a:t>
            </a:r>
          </a:p>
          <a:p>
            <a:pPr algn="ctr">
              <a:buFont typeface="Courier New" panose="02070309020205020404" pitchFamily="49" charset="0"/>
              <a:buChar char="o"/>
            </a:pPr>
            <a:r>
              <a:rPr lang="en-CA" sz="1600" b="1" dirty="0"/>
              <a:t>World Championships) </a:t>
            </a:r>
          </a:p>
          <a:p>
            <a:pPr algn="ctr">
              <a:buFont typeface="Courier New" panose="02070309020205020404" pitchFamily="49" charset="0"/>
              <a:buChar char="o"/>
            </a:pPr>
            <a:r>
              <a:rPr lang="en-CA" sz="1600" b="1" dirty="0"/>
              <a:t>Need to Qualify </a:t>
            </a:r>
          </a:p>
        </p:txBody>
      </p:sp>
    </p:spTree>
    <p:extLst>
      <p:ext uri="{BB962C8B-B14F-4D97-AF65-F5344CB8AC3E}">
        <p14:creationId xmlns:p14="http://schemas.microsoft.com/office/powerpoint/2010/main" val="220158860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p14:dur="150">
        <p159:morph option="byObject"/>
      </p:transition>
    </mc:Choice>
    <mc:Fallback xmlns="">
      <p:transition>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756382-615B-5651-C142-662B4D503BF6}"/>
              </a:ext>
            </a:extLst>
          </p:cNvPr>
          <p:cNvSpPr>
            <a:spLocks noGrp="1"/>
          </p:cNvSpPr>
          <p:nvPr>
            <p:ph type="title"/>
          </p:nvPr>
        </p:nvSpPr>
        <p:spPr>
          <a:xfrm>
            <a:off x="93305" y="102637"/>
            <a:ext cx="11989837" cy="843847"/>
          </a:xfr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a:normAutofit/>
          </a:bodyPr>
          <a:lstStyle/>
          <a:p>
            <a:pPr algn="ctr"/>
            <a:r>
              <a:rPr lang="en-CA" sz="4800" b="1" dirty="0">
                <a:latin typeface="+mn-lt"/>
              </a:rPr>
              <a:t>Events Calendar</a:t>
            </a:r>
          </a:p>
        </p:txBody>
      </p:sp>
      <p:sp>
        <p:nvSpPr>
          <p:cNvPr id="3" name="Content Placeholder 2">
            <a:extLst>
              <a:ext uri="{FF2B5EF4-FFF2-40B4-BE49-F238E27FC236}">
                <a16:creationId xmlns:a16="http://schemas.microsoft.com/office/drawing/2014/main" id="{868C50C3-AC70-851A-DA34-70C010C5E08E}"/>
              </a:ext>
            </a:extLst>
          </p:cNvPr>
          <p:cNvSpPr>
            <a:spLocks noGrp="1"/>
          </p:cNvSpPr>
          <p:nvPr>
            <p:ph idx="1"/>
          </p:nvPr>
        </p:nvSpPr>
        <p:spPr>
          <a:xfrm>
            <a:off x="93304" y="1034716"/>
            <a:ext cx="11989837" cy="5586701"/>
          </a:xfr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a:normAutofit fontScale="62500" lnSpcReduction="20000"/>
          </a:bodyPr>
          <a:lstStyle/>
          <a:p>
            <a:pPr marL="0" indent="0" algn="ctr">
              <a:lnSpc>
                <a:spcPct val="120000"/>
              </a:lnSpc>
              <a:buNone/>
            </a:pPr>
            <a:r>
              <a:rPr lang="en-CA" sz="2400" b="1" dirty="0"/>
              <a:t>Sask. Skate Competition – October 4</a:t>
            </a:r>
            <a:r>
              <a:rPr lang="en-CA" sz="2400" b="1" baseline="30000" dirty="0"/>
              <a:t>th</a:t>
            </a:r>
            <a:r>
              <a:rPr lang="en-CA" sz="2400" b="1" dirty="0"/>
              <a:t> to 6</a:t>
            </a:r>
            <a:r>
              <a:rPr lang="en-CA" sz="2400" b="1" baseline="30000" dirty="0"/>
              <a:t>th</a:t>
            </a:r>
            <a:r>
              <a:rPr lang="en-CA" sz="2400" b="1" dirty="0"/>
              <a:t> Regina, SK </a:t>
            </a:r>
          </a:p>
          <a:p>
            <a:pPr marL="0" indent="0" algn="ctr">
              <a:lnSpc>
                <a:spcPct val="120000"/>
              </a:lnSpc>
              <a:buNone/>
            </a:pPr>
            <a:r>
              <a:rPr lang="en-CA" sz="2400" b="1" dirty="0"/>
              <a:t>Pre-Novice/Novice/Junior/Senior Sectional Championships – November 8</a:t>
            </a:r>
            <a:r>
              <a:rPr lang="en-CA" sz="2400" b="1" baseline="30000" dirty="0"/>
              <a:t>th</a:t>
            </a:r>
            <a:r>
              <a:rPr lang="en-CA" sz="2400" b="1" dirty="0"/>
              <a:t> to  10</a:t>
            </a:r>
            <a:r>
              <a:rPr lang="en-CA" sz="2400" b="1" baseline="30000" dirty="0"/>
              <a:t>th</a:t>
            </a:r>
            <a:r>
              <a:rPr lang="en-CA" sz="2400" b="1" dirty="0"/>
              <a:t>: Humboldt, SK</a:t>
            </a:r>
          </a:p>
          <a:p>
            <a:pPr marL="0" indent="0" algn="ctr">
              <a:lnSpc>
                <a:spcPct val="120000"/>
              </a:lnSpc>
              <a:buNone/>
            </a:pPr>
            <a:r>
              <a:rPr lang="en-CA" sz="2600" b="1" i="1" u="sng" dirty="0"/>
              <a:t>Rising Stars Seminars</a:t>
            </a:r>
          </a:p>
          <a:p>
            <a:pPr algn="ctr">
              <a:lnSpc>
                <a:spcPct val="120000"/>
              </a:lnSpc>
              <a:buFontTx/>
              <a:buChar char="-"/>
            </a:pPr>
            <a:r>
              <a:rPr lang="en-CA" sz="2400" b="1" dirty="0"/>
              <a:t>Swift Current: Saturday, November 23</a:t>
            </a:r>
            <a:r>
              <a:rPr lang="en-CA" sz="2400" b="1" baseline="30000" dirty="0"/>
              <a:t>rd</a:t>
            </a:r>
            <a:r>
              <a:rPr lang="en-CA" sz="2400" b="1" dirty="0"/>
              <a:t> </a:t>
            </a:r>
          </a:p>
          <a:p>
            <a:pPr algn="ctr">
              <a:lnSpc>
                <a:spcPct val="120000"/>
              </a:lnSpc>
              <a:buFontTx/>
              <a:buChar char="-"/>
            </a:pPr>
            <a:r>
              <a:rPr lang="en-CA" sz="2400" b="1" dirty="0"/>
              <a:t>Arcola, SK: Sunday, November 24</a:t>
            </a:r>
            <a:r>
              <a:rPr lang="en-CA" sz="2400" b="1" baseline="30000" dirty="0"/>
              <a:t>th</a:t>
            </a:r>
            <a:r>
              <a:rPr lang="en-CA" sz="2400" b="1" dirty="0"/>
              <a:t> </a:t>
            </a:r>
          </a:p>
          <a:p>
            <a:pPr algn="ctr">
              <a:lnSpc>
                <a:spcPct val="120000"/>
              </a:lnSpc>
              <a:buFontTx/>
              <a:buChar char="-"/>
            </a:pPr>
            <a:r>
              <a:rPr lang="en-CA" sz="2400" b="1" dirty="0"/>
              <a:t>Tisdale, SK: November 30</a:t>
            </a:r>
            <a:r>
              <a:rPr lang="en-CA" sz="2400" b="1" baseline="30000" dirty="0"/>
              <a:t>th</a:t>
            </a:r>
            <a:endParaRPr lang="en-CA" sz="2400" b="1" dirty="0"/>
          </a:p>
          <a:p>
            <a:pPr algn="ctr">
              <a:lnSpc>
                <a:spcPct val="120000"/>
              </a:lnSpc>
              <a:buFontTx/>
              <a:buChar char="-"/>
            </a:pPr>
            <a:r>
              <a:rPr lang="en-CA" sz="2400" b="1" dirty="0"/>
              <a:t>North Battleford, SK: December 1</a:t>
            </a:r>
            <a:r>
              <a:rPr lang="en-CA" sz="2400" b="1" baseline="30000" dirty="0"/>
              <a:t>st</a:t>
            </a:r>
            <a:r>
              <a:rPr lang="en-CA" sz="2400" b="1" dirty="0"/>
              <a:t> </a:t>
            </a:r>
          </a:p>
          <a:p>
            <a:pPr marL="0" indent="0" algn="ctr">
              <a:lnSpc>
                <a:spcPct val="120000"/>
              </a:lnSpc>
              <a:buNone/>
            </a:pPr>
            <a:r>
              <a:rPr lang="en-CA" sz="2400" b="1" dirty="0"/>
              <a:t>Pre-Juvenile/Juvenile Sectional Championships – December 13</a:t>
            </a:r>
            <a:r>
              <a:rPr lang="en-CA" sz="2400" b="1" baseline="30000" dirty="0"/>
              <a:t>th</a:t>
            </a:r>
            <a:r>
              <a:rPr lang="en-CA" sz="2400" b="1" dirty="0"/>
              <a:t> to 15</a:t>
            </a:r>
            <a:r>
              <a:rPr lang="en-CA" sz="2400" b="1" baseline="30000" dirty="0"/>
              <a:t>th</a:t>
            </a:r>
            <a:r>
              <a:rPr lang="en-CA" sz="2400" b="1" dirty="0"/>
              <a:t>: </a:t>
            </a:r>
            <a:r>
              <a:rPr lang="en-CA" sz="2400" b="1" dirty="0" err="1"/>
              <a:t>Rosetown</a:t>
            </a:r>
            <a:r>
              <a:rPr lang="en-CA" sz="2400" b="1" dirty="0"/>
              <a:t>, SK</a:t>
            </a:r>
          </a:p>
          <a:p>
            <a:pPr marL="0" indent="0" algn="ctr">
              <a:lnSpc>
                <a:spcPct val="120000"/>
              </a:lnSpc>
              <a:buNone/>
            </a:pPr>
            <a:r>
              <a:rPr lang="en-CA" sz="2400" b="1" dirty="0" err="1"/>
              <a:t>STARSkate</a:t>
            </a:r>
            <a:r>
              <a:rPr lang="en-CA" sz="2400" b="1" dirty="0"/>
              <a:t> Invitational Competition – December 13</a:t>
            </a:r>
            <a:r>
              <a:rPr lang="en-CA" sz="2400" b="1" baseline="30000" dirty="0"/>
              <a:t>th</a:t>
            </a:r>
            <a:r>
              <a:rPr lang="en-CA" sz="2400" b="1" dirty="0"/>
              <a:t> to 15</a:t>
            </a:r>
            <a:r>
              <a:rPr lang="en-CA" sz="2400" b="1" baseline="30000" dirty="0"/>
              <a:t>th</a:t>
            </a:r>
            <a:r>
              <a:rPr lang="en-CA" sz="2400" b="1" dirty="0"/>
              <a:t>: </a:t>
            </a:r>
            <a:r>
              <a:rPr lang="en-CA" sz="2400" b="1" dirty="0" err="1"/>
              <a:t>Rosetown</a:t>
            </a:r>
            <a:r>
              <a:rPr lang="en-CA" sz="2400" b="1" dirty="0"/>
              <a:t>,  SK </a:t>
            </a:r>
          </a:p>
          <a:p>
            <a:pPr marL="0" indent="0" algn="ctr">
              <a:lnSpc>
                <a:spcPct val="120000"/>
              </a:lnSpc>
              <a:buNone/>
            </a:pPr>
            <a:r>
              <a:rPr lang="en-CA" sz="2400" b="1" dirty="0"/>
              <a:t>Star &amp; Black Boots Seminar – January 4</a:t>
            </a:r>
            <a:r>
              <a:rPr lang="en-CA" sz="2400" b="1" baseline="30000" dirty="0"/>
              <a:t>th</a:t>
            </a:r>
            <a:r>
              <a:rPr lang="en-CA" sz="2400" b="1" dirty="0"/>
              <a:t>: Saskatoon, SK </a:t>
            </a:r>
          </a:p>
          <a:p>
            <a:pPr marL="0" indent="0" algn="ctr">
              <a:lnSpc>
                <a:spcPct val="120000"/>
              </a:lnSpc>
              <a:buNone/>
            </a:pPr>
            <a:r>
              <a:rPr lang="en-CA" sz="2400" b="1" dirty="0"/>
              <a:t>Prospects Program Simulations – January 5</a:t>
            </a:r>
            <a:r>
              <a:rPr lang="en-CA" sz="2400" b="1" baseline="30000" dirty="0"/>
              <a:t>th</a:t>
            </a:r>
            <a:r>
              <a:rPr lang="en-CA" sz="2400" b="1" dirty="0"/>
              <a:t>: Saskatoon, SK </a:t>
            </a:r>
          </a:p>
          <a:p>
            <a:pPr marL="0" indent="0" algn="ctr">
              <a:lnSpc>
                <a:spcPct val="120000"/>
              </a:lnSpc>
              <a:buNone/>
            </a:pPr>
            <a:r>
              <a:rPr lang="en-CA" sz="2400" b="1" dirty="0"/>
              <a:t>Regional Competitions – January/February 2025</a:t>
            </a:r>
          </a:p>
          <a:p>
            <a:pPr marL="0" indent="0" algn="ctr">
              <a:lnSpc>
                <a:spcPct val="120000"/>
              </a:lnSpc>
              <a:buNone/>
            </a:pPr>
            <a:r>
              <a:rPr lang="en-CA" sz="2400" b="1" dirty="0"/>
              <a:t>Winter Classic Competition – February 28</a:t>
            </a:r>
            <a:r>
              <a:rPr lang="en-CA" sz="2400" b="1" baseline="30000" dirty="0"/>
              <a:t>th</a:t>
            </a:r>
            <a:r>
              <a:rPr lang="en-CA" sz="2400" b="1" dirty="0"/>
              <a:t> to March 2</a:t>
            </a:r>
            <a:r>
              <a:rPr lang="en-CA" sz="2400" b="1" baseline="30000" dirty="0"/>
              <a:t>nd</a:t>
            </a:r>
            <a:r>
              <a:rPr lang="en-CA" sz="2400" b="1" dirty="0"/>
              <a:t>: Regina, SK </a:t>
            </a:r>
          </a:p>
          <a:p>
            <a:pPr marL="0" indent="0" algn="ctr">
              <a:lnSpc>
                <a:spcPct val="120000"/>
              </a:lnSpc>
              <a:buNone/>
            </a:pPr>
            <a:r>
              <a:rPr lang="en-CA" sz="2400" b="1" dirty="0"/>
              <a:t>Spring Competition – April (usually Edmonton, Alberta)</a:t>
            </a:r>
          </a:p>
          <a:p>
            <a:pPr marL="0" indent="0" algn="ctr">
              <a:lnSpc>
                <a:spcPct val="120000"/>
              </a:lnSpc>
              <a:buNone/>
            </a:pPr>
            <a:r>
              <a:rPr lang="en-CA" sz="2400" b="1" dirty="0"/>
              <a:t>Summer Competitions – August (Manitoba, Alberta, BC, Ontario)</a:t>
            </a:r>
          </a:p>
          <a:p>
            <a:pPr marL="0" indent="0" algn="ctr">
              <a:buNone/>
            </a:pPr>
            <a:endParaRPr lang="en-CA" dirty="0"/>
          </a:p>
        </p:txBody>
      </p:sp>
    </p:spTree>
    <p:extLst>
      <p:ext uri="{BB962C8B-B14F-4D97-AF65-F5344CB8AC3E}">
        <p14:creationId xmlns:p14="http://schemas.microsoft.com/office/powerpoint/2010/main" val="73842106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p14:dur="150">
        <p159:morph option="byObject"/>
      </p:transition>
    </mc:Choice>
    <mc:Fallback xmlns="">
      <p:transition>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D60527-28EE-FDEF-7891-960A7F6C86AE}"/>
              </a:ext>
            </a:extLst>
          </p:cNvPr>
          <p:cNvSpPr>
            <a:spLocks noGrp="1"/>
          </p:cNvSpPr>
          <p:nvPr>
            <p:ph type="title"/>
          </p:nvPr>
        </p:nvSpPr>
        <p:spPr>
          <a:xfrm>
            <a:off x="83977" y="111967"/>
            <a:ext cx="12008496" cy="1007707"/>
          </a:xfr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a:normAutofit/>
          </a:bodyPr>
          <a:lstStyle/>
          <a:p>
            <a:pPr algn="ctr"/>
            <a:r>
              <a:rPr lang="en-CA" sz="4800" b="1" u="sng" dirty="0">
                <a:latin typeface="+mn-lt"/>
              </a:rPr>
              <a:t>SYNCHRONIZED SKATING </a:t>
            </a:r>
          </a:p>
        </p:txBody>
      </p:sp>
      <p:sp>
        <p:nvSpPr>
          <p:cNvPr id="3" name="Content Placeholder 2">
            <a:extLst>
              <a:ext uri="{FF2B5EF4-FFF2-40B4-BE49-F238E27FC236}">
                <a16:creationId xmlns:a16="http://schemas.microsoft.com/office/drawing/2014/main" id="{383A9E7D-33A3-4FCF-6D9A-F16A6C17859B}"/>
              </a:ext>
            </a:extLst>
          </p:cNvPr>
          <p:cNvSpPr>
            <a:spLocks noGrp="1"/>
          </p:cNvSpPr>
          <p:nvPr>
            <p:ph idx="1"/>
          </p:nvPr>
        </p:nvSpPr>
        <p:spPr>
          <a:xfrm>
            <a:off x="83977" y="1119674"/>
            <a:ext cx="12008496" cy="5626359"/>
          </a:xfr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a:lstStyle/>
          <a:p>
            <a:pPr marL="0" indent="0" algn="ctr">
              <a:buNone/>
            </a:pPr>
            <a:r>
              <a:rPr lang="en-CA" sz="3600" b="1" dirty="0"/>
              <a:t>Categories </a:t>
            </a:r>
          </a:p>
          <a:p>
            <a:pPr marL="0" indent="0" algn="ctr">
              <a:lnSpc>
                <a:spcPct val="100000"/>
              </a:lnSpc>
              <a:buNone/>
            </a:pPr>
            <a:r>
              <a:rPr lang="en-CA" dirty="0"/>
              <a:t>Juvenile &gt; Pre-Novice &gt; Novice&gt; Intermediate (Gold) &gt; Open  </a:t>
            </a:r>
          </a:p>
          <a:p>
            <a:pPr marL="0" indent="0" algn="ctr">
              <a:lnSpc>
                <a:spcPct val="100000"/>
              </a:lnSpc>
              <a:buNone/>
            </a:pPr>
            <a:r>
              <a:rPr lang="en-CA" dirty="0"/>
              <a:t>Junior &gt; Senior &gt; Senior Elite 12</a:t>
            </a:r>
          </a:p>
          <a:p>
            <a:pPr marL="0" indent="0" algn="ctr">
              <a:buNone/>
            </a:pPr>
            <a:r>
              <a:rPr lang="en-CA" sz="3600" b="1" dirty="0"/>
              <a:t>Events</a:t>
            </a:r>
          </a:p>
          <a:p>
            <a:pPr marL="0" indent="0" algn="ctr">
              <a:buNone/>
            </a:pPr>
            <a:r>
              <a:rPr lang="en-CA" dirty="0"/>
              <a:t>Skate Canada Synchro Classic – December </a:t>
            </a:r>
          </a:p>
          <a:p>
            <a:pPr marL="0" indent="0" algn="ctr">
              <a:buNone/>
            </a:pPr>
            <a:r>
              <a:rPr lang="en-CA" dirty="0"/>
              <a:t>Prairie Regional Synchronized Skating Competition – February</a:t>
            </a:r>
          </a:p>
          <a:p>
            <a:pPr marL="0" indent="0" algn="ctr">
              <a:buNone/>
            </a:pPr>
            <a:r>
              <a:rPr lang="en-CA" dirty="0"/>
              <a:t>Living Skies Synchronized Skating Competition – March </a:t>
            </a:r>
          </a:p>
          <a:p>
            <a:pPr marL="0" indent="0" algn="ctr">
              <a:buNone/>
            </a:pPr>
            <a:endParaRPr lang="en-CA" dirty="0"/>
          </a:p>
          <a:p>
            <a:pPr marL="0" indent="0" algn="ctr">
              <a:buNone/>
            </a:pPr>
            <a:endParaRPr lang="en-CA" dirty="0"/>
          </a:p>
        </p:txBody>
      </p:sp>
      <p:pic>
        <p:nvPicPr>
          <p:cNvPr id="4" name="Picture 3">
            <a:extLst>
              <a:ext uri="{FF2B5EF4-FFF2-40B4-BE49-F238E27FC236}">
                <a16:creationId xmlns:a16="http://schemas.microsoft.com/office/drawing/2014/main" id="{69D76B9B-2130-9396-209C-E89DAE0ED73A}"/>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3714750" y="4917233"/>
            <a:ext cx="4762500" cy="1763485"/>
          </a:xfrm>
          <a:prstGeom prst="rect">
            <a:avLst/>
          </a:prstGeom>
        </p:spPr>
      </p:pic>
    </p:spTree>
    <p:extLst>
      <p:ext uri="{BB962C8B-B14F-4D97-AF65-F5344CB8AC3E}">
        <p14:creationId xmlns:p14="http://schemas.microsoft.com/office/powerpoint/2010/main" val="243660924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p14:dur="150">
        <p159:morph option="byObject"/>
      </p:transition>
    </mc:Choice>
    <mc:Fallback xmlns="">
      <p:transition>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DC735E-ED6E-480D-8AD8-CC03B24FD48A}"/>
              </a:ext>
            </a:extLst>
          </p:cNvPr>
          <p:cNvSpPr>
            <a:spLocks noGrp="1"/>
          </p:cNvSpPr>
          <p:nvPr>
            <p:ph type="title"/>
          </p:nvPr>
        </p:nvSpPr>
        <p:spPr>
          <a:xfrm>
            <a:off x="100668" y="92279"/>
            <a:ext cx="11971090" cy="822121"/>
          </a:xfr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12700">
            <a:solidFill>
              <a:schemeClr val="tx1"/>
            </a:solidFill>
          </a:ln>
        </p:spPr>
        <p:txBody>
          <a:bodyPr/>
          <a:lstStyle/>
          <a:p>
            <a:pPr algn="ctr"/>
            <a:r>
              <a:rPr lang="en-CA" dirty="0">
                <a:latin typeface="Arial Rounded MT Bold" panose="020F0704030504030204" pitchFamily="34" charset="0"/>
              </a:rPr>
              <a:t>Active for Life</a:t>
            </a:r>
          </a:p>
        </p:txBody>
      </p:sp>
      <p:sp>
        <p:nvSpPr>
          <p:cNvPr id="3" name="Content Placeholder 2">
            <a:extLst>
              <a:ext uri="{FF2B5EF4-FFF2-40B4-BE49-F238E27FC236}">
                <a16:creationId xmlns:a16="http://schemas.microsoft.com/office/drawing/2014/main" id="{FA9C4CB2-68A3-4EE1-83B6-93785CB9205C}"/>
              </a:ext>
            </a:extLst>
          </p:cNvPr>
          <p:cNvSpPr>
            <a:spLocks noGrp="1"/>
          </p:cNvSpPr>
          <p:nvPr>
            <p:ph idx="1"/>
          </p:nvPr>
        </p:nvSpPr>
        <p:spPr>
          <a:xfrm>
            <a:off x="100667" y="1023457"/>
            <a:ext cx="11971089" cy="5742264"/>
          </a:xfr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12700">
            <a:solidFill>
              <a:schemeClr val="tx1"/>
            </a:solidFill>
          </a:ln>
        </p:spPr>
        <p:txBody>
          <a:bodyPr>
            <a:normAutofit fontScale="77500" lnSpcReduction="20000"/>
          </a:bodyPr>
          <a:lstStyle/>
          <a:p>
            <a:pPr marL="0" indent="0" algn="ctr">
              <a:buNone/>
            </a:pPr>
            <a:r>
              <a:rPr lang="en-CA" sz="2800" u="sng" dirty="0">
                <a:latin typeface="Arial Rounded MT Bold" panose="020F0704030504030204" pitchFamily="34" charset="0"/>
              </a:rPr>
              <a:t>Adult Skating </a:t>
            </a:r>
            <a:r>
              <a:rPr lang="en-CA" sz="2800" dirty="0">
                <a:latin typeface="Arial Rounded MT Bold" panose="020F0704030504030204" pitchFamily="34" charset="0"/>
              </a:rPr>
              <a:t> </a:t>
            </a:r>
          </a:p>
          <a:p>
            <a:pPr marL="0" indent="0" algn="ctr">
              <a:buNone/>
            </a:pPr>
            <a:r>
              <a:rPr lang="en-CA" sz="2800" dirty="0">
                <a:latin typeface="Arial Rounded MT Bold" panose="020F0704030504030204" pitchFamily="34" charset="0"/>
              </a:rPr>
              <a:t>Competitions, Synchro, Skills Testing </a:t>
            </a:r>
          </a:p>
          <a:p>
            <a:pPr marL="0" indent="0" algn="ctr">
              <a:buNone/>
            </a:pPr>
            <a:endParaRPr lang="en-CA" sz="2800" dirty="0">
              <a:latin typeface="Arial Rounded MT Bold" panose="020F0704030504030204" pitchFamily="34" charset="0"/>
            </a:endParaRPr>
          </a:p>
          <a:p>
            <a:pPr marL="0" indent="0" algn="ctr">
              <a:buNone/>
            </a:pPr>
            <a:r>
              <a:rPr lang="en-CA" sz="2800" u="sng" dirty="0">
                <a:latin typeface="Arial Rounded MT Bold" panose="020F0704030504030204" pitchFamily="34" charset="0"/>
              </a:rPr>
              <a:t>Coaching</a:t>
            </a:r>
            <a:r>
              <a:rPr lang="en-CA" sz="2800" dirty="0">
                <a:latin typeface="Arial Rounded MT Bold" panose="020F0704030504030204" pitchFamily="34" charset="0"/>
              </a:rPr>
              <a:t>  </a:t>
            </a:r>
          </a:p>
          <a:p>
            <a:pPr marL="0" indent="0" algn="ctr">
              <a:buNone/>
            </a:pPr>
            <a:r>
              <a:rPr lang="en-CA" dirty="0">
                <a:latin typeface="Arial Rounded MT Bold" panose="020F0704030504030204" pitchFamily="34" charset="0"/>
              </a:rPr>
              <a:t>Program Assistant, </a:t>
            </a:r>
            <a:r>
              <a:rPr lang="en-CA" sz="2800" dirty="0" err="1">
                <a:latin typeface="Arial Rounded MT Bold" panose="020F0704030504030204" pitchFamily="34" charset="0"/>
              </a:rPr>
              <a:t>CanSkate</a:t>
            </a:r>
            <a:r>
              <a:rPr lang="en-CA" sz="2800" dirty="0">
                <a:latin typeface="Arial Rounded MT Bold" panose="020F0704030504030204" pitchFamily="34" charset="0"/>
              </a:rPr>
              <a:t>, </a:t>
            </a:r>
            <a:r>
              <a:rPr lang="en-CA" sz="2800" dirty="0" err="1">
                <a:latin typeface="Arial Rounded MT Bold" panose="020F0704030504030204" pitchFamily="34" charset="0"/>
              </a:rPr>
              <a:t>CanPowerSkate</a:t>
            </a:r>
            <a:r>
              <a:rPr lang="en-CA" sz="2800" dirty="0">
                <a:latin typeface="Arial Rounded MT Bold" panose="020F0704030504030204" pitchFamily="34" charset="0"/>
              </a:rPr>
              <a:t>, Regional, Provincial, National, High Performance </a:t>
            </a:r>
          </a:p>
          <a:p>
            <a:pPr marL="0" indent="0" algn="ctr">
              <a:buNone/>
            </a:pPr>
            <a:endParaRPr lang="en-CA" sz="2800" dirty="0">
              <a:latin typeface="Arial Rounded MT Bold" panose="020F0704030504030204" pitchFamily="34" charset="0"/>
            </a:endParaRPr>
          </a:p>
          <a:p>
            <a:pPr marL="0" indent="0" algn="ctr">
              <a:buNone/>
            </a:pPr>
            <a:r>
              <a:rPr lang="en-CA" sz="2800" u="sng" dirty="0">
                <a:latin typeface="Arial Rounded MT Bold" panose="020F0704030504030204" pitchFamily="34" charset="0"/>
              </a:rPr>
              <a:t>Skating Official </a:t>
            </a:r>
            <a:r>
              <a:rPr lang="en-CA" sz="2800" dirty="0">
                <a:latin typeface="Arial Rounded MT Bold" panose="020F0704030504030204" pitchFamily="34" charset="0"/>
              </a:rPr>
              <a:t> </a:t>
            </a:r>
          </a:p>
          <a:p>
            <a:pPr marL="0" indent="0" algn="ctr">
              <a:buNone/>
            </a:pPr>
            <a:r>
              <a:rPr lang="en-CA" sz="2800" dirty="0">
                <a:latin typeface="Arial Rounded MT Bold" panose="020F0704030504030204" pitchFamily="34" charset="0"/>
              </a:rPr>
              <a:t>Judge, Technical Specialist, Data Specialist, Assessor </a:t>
            </a:r>
          </a:p>
          <a:p>
            <a:pPr marL="0" indent="0" algn="ctr">
              <a:buNone/>
            </a:pPr>
            <a:endParaRPr lang="en-CA" sz="2800" dirty="0">
              <a:latin typeface="Arial Rounded MT Bold" panose="020F0704030504030204" pitchFamily="34" charset="0"/>
            </a:endParaRPr>
          </a:p>
          <a:p>
            <a:pPr marL="0" indent="0" algn="ctr">
              <a:buNone/>
            </a:pPr>
            <a:r>
              <a:rPr lang="en-CA" sz="2800" dirty="0">
                <a:latin typeface="Arial Rounded MT Bold" panose="020F0704030504030204" pitchFamily="34" charset="0"/>
              </a:rPr>
              <a:t> </a:t>
            </a:r>
            <a:r>
              <a:rPr lang="en-CA" sz="2800" u="sng" dirty="0">
                <a:latin typeface="Arial Rounded MT Bold" panose="020F0704030504030204" pitchFamily="34" charset="0"/>
              </a:rPr>
              <a:t>Club Volunteering </a:t>
            </a:r>
            <a:endParaRPr lang="en-CA" sz="2800" dirty="0">
              <a:latin typeface="Arial Rounded MT Bold" panose="020F0704030504030204" pitchFamily="34" charset="0"/>
            </a:endParaRPr>
          </a:p>
          <a:p>
            <a:pPr marL="0" indent="0" algn="ctr">
              <a:buNone/>
            </a:pPr>
            <a:r>
              <a:rPr lang="en-CA" sz="2800" dirty="0">
                <a:latin typeface="Arial Rounded MT Bold" panose="020F0704030504030204" pitchFamily="34" charset="0"/>
              </a:rPr>
              <a:t>Carnival, Ice Shows, Test Days, Club Board Member,</a:t>
            </a:r>
          </a:p>
          <a:p>
            <a:pPr marL="0" indent="0" algn="ctr">
              <a:buNone/>
            </a:pPr>
            <a:endParaRPr lang="en-CA" sz="2800" dirty="0">
              <a:latin typeface="Arial Rounded MT Bold" panose="020F0704030504030204" pitchFamily="34" charset="0"/>
            </a:endParaRPr>
          </a:p>
          <a:p>
            <a:pPr marL="0" indent="0" algn="ctr">
              <a:buNone/>
            </a:pPr>
            <a:r>
              <a:rPr lang="en-CA" sz="2800" dirty="0">
                <a:latin typeface="Arial Rounded MT Bold" panose="020F0704030504030204" pitchFamily="34" charset="0"/>
              </a:rPr>
              <a:t> Section or National Board Member</a:t>
            </a:r>
          </a:p>
          <a:p>
            <a:pPr marL="0" indent="0" algn="ctr">
              <a:buNone/>
            </a:pPr>
            <a:endParaRPr lang="en-CA" sz="2800" dirty="0">
              <a:latin typeface="Arial Rounded MT Bold" panose="020F0704030504030204" pitchFamily="34" charset="0"/>
            </a:endParaRPr>
          </a:p>
          <a:p>
            <a:pPr marL="0" indent="0" algn="ctr">
              <a:buNone/>
            </a:pPr>
            <a:r>
              <a:rPr lang="en-CA" dirty="0">
                <a:latin typeface="Arial Rounded MT Bold" panose="020F0704030504030204" pitchFamily="34" charset="0"/>
              </a:rPr>
              <a:t>Attend Provincial/National/International Conferences and Seminars</a:t>
            </a:r>
            <a:endParaRPr lang="en-CA" dirty="0"/>
          </a:p>
        </p:txBody>
      </p:sp>
      <p:pic>
        <p:nvPicPr>
          <p:cNvPr id="4" name="Picture 3">
            <a:extLst>
              <a:ext uri="{FF2B5EF4-FFF2-40B4-BE49-F238E27FC236}">
                <a16:creationId xmlns:a16="http://schemas.microsoft.com/office/drawing/2014/main" id="{5F8ACE28-0052-9A58-4526-A6BF8FAFFD97}"/>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233265" y="2871950"/>
            <a:ext cx="1799668" cy="2286324"/>
          </a:xfrm>
          <a:prstGeom prst="rect">
            <a:avLst/>
          </a:prstGeom>
        </p:spPr>
      </p:pic>
      <p:sp>
        <p:nvSpPr>
          <p:cNvPr id="5" name="TextBox 4">
            <a:extLst>
              <a:ext uri="{FF2B5EF4-FFF2-40B4-BE49-F238E27FC236}">
                <a16:creationId xmlns:a16="http://schemas.microsoft.com/office/drawing/2014/main" id="{7194CA41-3A64-6422-D548-9918E96E9726}"/>
              </a:ext>
            </a:extLst>
          </p:cNvPr>
          <p:cNvSpPr txBox="1"/>
          <p:nvPr/>
        </p:nvSpPr>
        <p:spPr>
          <a:xfrm>
            <a:off x="233265" y="5158274"/>
            <a:ext cx="1799668" cy="369332"/>
          </a:xfrm>
          <a:prstGeom prst="rect">
            <a:avLst/>
          </a:prstGeom>
          <a:noFill/>
        </p:spPr>
        <p:txBody>
          <a:bodyPr wrap="square" rtlCol="0">
            <a:spAutoFit/>
          </a:bodyPr>
          <a:lstStyle/>
          <a:p>
            <a:r>
              <a:rPr lang="en-CA" sz="900">
                <a:hlinkClick r:id="rId3" tooltip="https://eph.tuckdb.org/items/1959/pictures/4136"/>
              </a:rPr>
              <a:t>This Photo</a:t>
            </a:r>
            <a:r>
              <a:rPr lang="en-CA" sz="900"/>
              <a:t> by Unknown Author is licensed under </a:t>
            </a:r>
            <a:r>
              <a:rPr lang="en-CA" sz="900">
                <a:hlinkClick r:id="rId4" tooltip="https://creativecommons.org/licenses/by/3.0/"/>
              </a:rPr>
              <a:t>CC BY</a:t>
            </a:r>
            <a:endParaRPr lang="en-CA" sz="900"/>
          </a:p>
        </p:txBody>
      </p:sp>
    </p:spTree>
    <p:extLst>
      <p:ext uri="{BB962C8B-B14F-4D97-AF65-F5344CB8AC3E}">
        <p14:creationId xmlns:p14="http://schemas.microsoft.com/office/powerpoint/2010/main" val="166027725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p14:dur="150">
        <p159:morph option="byObject"/>
      </p:transition>
    </mc:Choice>
    <mc:Fallback xmlns="">
      <p:transition>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EC7591-3EBA-1CA4-C401-D044B37B8AE5}"/>
              </a:ext>
            </a:extLst>
          </p:cNvPr>
          <p:cNvSpPr>
            <a:spLocks noGrp="1"/>
          </p:cNvSpPr>
          <p:nvPr>
            <p:ph type="title"/>
          </p:nvPr>
        </p:nvSpPr>
        <p:spPr>
          <a:xfrm>
            <a:off x="139959" y="102637"/>
            <a:ext cx="11924523" cy="1110343"/>
          </a:xfr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a:normAutofit/>
          </a:bodyPr>
          <a:lstStyle/>
          <a:p>
            <a:pPr algn="ctr"/>
            <a:r>
              <a:rPr lang="en-CA" sz="6000" b="1" dirty="0">
                <a:latin typeface="+mn-lt"/>
              </a:rPr>
              <a:t>Prospects Program </a:t>
            </a:r>
          </a:p>
        </p:txBody>
      </p:sp>
      <p:sp>
        <p:nvSpPr>
          <p:cNvPr id="3" name="Content Placeholder 2">
            <a:extLst>
              <a:ext uri="{FF2B5EF4-FFF2-40B4-BE49-F238E27FC236}">
                <a16:creationId xmlns:a16="http://schemas.microsoft.com/office/drawing/2014/main" id="{CEF87BD6-56AB-8012-4F6D-1BDFAC9DFB7A}"/>
              </a:ext>
            </a:extLst>
          </p:cNvPr>
          <p:cNvSpPr>
            <a:spLocks noGrp="1"/>
          </p:cNvSpPr>
          <p:nvPr>
            <p:ph idx="1"/>
          </p:nvPr>
        </p:nvSpPr>
        <p:spPr>
          <a:xfrm>
            <a:off x="139959" y="1352938"/>
            <a:ext cx="11924523" cy="5290457"/>
          </a:xfr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a:lstStyle/>
          <a:p>
            <a:pPr marL="0" indent="0" algn="ctr">
              <a:buNone/>
            </a:pPr>
            <a:r>
              <a:rPr lang="en-CA" sz="4400" b="1" u="sng" dirty="0"/>
              <a:t>Inclusivity with opportunities to expand access to more skaters at a variety of levels!</a:t>
            </a:r>
          </a:p>
          <a:p>
            <a:pPr marL="0" indent="0" algn="ctr">
              <a:buNone/>
            </a:pPr>
            <a:endParaRPr lang="en-CA" sz="4400" b="1" u="sng" dirty="0"/>
          </a:p>
          <a:p>
            <a:pPr algn="ctr">
              <a:buFontTx/>
              <a:buChar char="-"/>
            </a:pPr>
            <a:r>
              <a:rPr lang="en-CA" sz="2400" b="1" dirty="0"/>
              <a:t>Second year of implementation</a:t>
            </a:r>
          </a:p>
          <a:p>
            <a:pPr algn="ctr">
              <a:buFontTx/>
              <a:buChar char="-"/>
            </a:pPr>
            <a:r>
              <a:rPr lang="en-CA" sz="2400" b="1" dirty="0"/>
              <a:t>Two Training Days</a:t>
            </a:r>
          </a:p>
          <a:p>
            <a:pPr algn="ctr">
              <a:buFontTx/>
              <a:buChar char="-"/>
            </a:pPr>
            <a:r>
              <a:rPr lang="en-CA" sz="2400" b="1" dirty="0"/>
              <a:t>Virtual Strength and Conditioning </a:t>
            </a:r>
          </a:p>
          <a:p>
            <a:pPr algn="ctr">
              <a:buFontTx/>
              <a:buChar char="-"/>
            </a:pPr>
            <a:r>
              <a:rPr lang="en-CA" sz="2400" b="1" dirty="0"/>
              <a:t>Two Simulations </a:t>
            </a:r>
          </a:p>
          <a:p>
            <a:pPr algn="ctr">
              <a:buFontTx/>
              <a:buChar char="-"/>
            </a:pPr>
            <a:r>
              <a:rPr lang="en-CA" sz="2400" b="1" dirty="0"/>
              <a:t>Looking at expanding opportunities </a:t>
            </a:r>
          </a:p>
          <a:p>
            <a:pPr marL="0" indent="0" algn="ctr">
              <a:buNone/>
            </a:pPr>
            <a:endParaRPr lang="en-CA" sz="3600" b="1" dirty="0"/>
          </a:p>
          <a:p>
            <a:pPr marL="0" indent="0" algn="ctr">
              <a:buNone/>
            </a:pPr>
            <a:endParaRPr lang="en-CA" dirty="0"/>
          </a:p>
        </p:txBody>
      </p:sp>
    </p:spTree>
    <p:extLst>
      <p:ext uri="{BB962C8B-B14F-4D97-AF65-F5344CB8AC3E}">
        <p14:creationId xmlns:p14="http://schemas.microsoft.com/office/powerpoint/2010/main" val="306121538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p14:dur="150">
        <p159:morph option="byObject"/>
      </p:transition>
    </mc:Choice>
    <mc:Fallback xmlns="">
      <p:transition>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A687AC-C7A1-49E2-BE77-5192CADD44F0}"/>
              </a:ext>
            </a:extLst>
          </p:cNvPr>
          <p:cNvSpPr>
            <a:spLocks noGrp="1"/>
          </p:cNvSpPr>
          <p:nvPr>
            <p:ph type="title"/>
          </p:nvPr>
        </p:nvSpPr>
        <p:spPr>
          <a:xfrm>
            <a:off x="83975" y="93307"/>
            <a:ext cx="12008497" cy="912533"/>
          </a:xfr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a:lstStyle/>
          <a:p>
            <a:pPr algn="ctr"/>
            <a:r>
              <a:rPr lang="en-CA" b="1" u="sng" dirty="0">
                <a:latin typeface="+mn-lt"/>
              </a:rPr>
              <a:t>Team Saskatchewan – Athlete Development </a:t>
            </a:r>
          </a:p>
        </p:txBody>
      </p:sp>
      <p:sp>
        <p:nvSpPr>
          <p:cNvPr id="3" name="Content Placeholder 2">
            <a:extLst>
              <a:ext uri="{FF2B5EF4-FFF2-40B4-BE49-F238E27FC236}">
                <a16:creationId xmlns:a16="http://schemas.microsoft.com/office/drawing/2014/main" id="{B1C36101-8A06-4986-B676-99A51D3F7BA2}"/>
              </a:ext>
            </a:extLst>
          </p:cNvPr>
          <p:cNvSpPr>
            <a:spLocks noGrp="1"/>
          </p:cNvSpPr>
          <p:nvPr>
            <p:ph idx="1"/>
          </p:nvPr>
        </p:nvSpPr>
        <p:spPr>
          <a:xfrm>
            <a:off x="94858" y="1137920"/>
            <a:ext cx="12008497" cy="5563729"/>
          </a:xfr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a:normAutofit fontScale="85000" lnSpcReduction="20000"/>
          </a:bodyPr>
          <a:lstStyle/>
          <a:p>
            <a:pPr marL="0" indent="0" algn="ctr">
              <a:buNone/>
            </a:pPr>
            <a:endParaRPr lang="en-CA" b="1" dirty="0"/>
          </a:p>
          <a:p>
            <a:pPr marL="0" indent="0" algn="ctr">
              <a:buNone/>
            </a:pPr>
            <a:r>
              <a:rPr lang="en-CA" sz="3300" b="1" dirty="0"/>
              <a:t>Pre-Juvenile/Juvenile </a:t>
            </a:r>
          </a:p>
          <a:p>
            <a:pPr marL="0" indent="0" algn="ctr">
              <a:buNone/>
            </a:pPr>
            <a:r>
              <a:rPr lang="en-CA" sz="3300" b="1" dirty="0"/>
              <a:t>Pre-Novice, Novice, Junior, Senior  </a:t>
            </a:r>
            <a:endParaRPr lang="en-CA" sz="3300" b="1" baseline="30000" dirty="0"/>
          </a:p>
          <a:p>
            <a:pPr marL="0" indent="0" algn="ctr">
              <a:buNone/>
            </a:pPr>
            <a:endParaRPr lang="en-CA" sz="3300" b="1" dirty="0"/>
          </a:p>
          <a:p>
            <a:pPr marL="0" indent="0" algn="ctr">
              <a:buNone/>
            </a:pPr>
            <a:endParaRPr lang="en-CA" sz="3600" b="1" u="sng" dirty="0"/>
          </a:p>
          <a:p>
            <a:pPr marL="0" indent="0" algn="ctr">
              <a:buNone/>
            </a:pPr>
            <a:r>
              <a:rPr lang="en-CA" sz="3600" b="1" u="sng" dirty="0"/>
              <a:t>Competitive Team</a:t>
            </a:r>
          </a:p>
          <a:p>
            <a:pPr marL="0" indent="0" algn="ctr">
              <a:buNone/>
            </a:pPr>
            <a:endParaRPr lang="en-CA" sz="3600" b="1" dirty="0"/>
          </a:p>
          <a:p>
            <a:pPr marL="0" indent="0" algn="ctr">
              <a:buNone/>
            </a:pPr>
            <a:endParaRPr lang="en-CA" sz="3600" b="1" u="sng" dirty="0"/>
          </a:p>
          <a:p>
            <a:pPr marL="0" indent="0" algn="ctr">
              <a:buNone/>
            </a:pPr>
            <a:r>
              <a:rPr lang="en-CA" sz="3600" b="1" u="sng" dirty="0"/>
              <a:t>High Performance Team</a:t>
            </a:r>
          </a:p>
          <a:p>
            <a:pPr marL="0" indent="0" algn="ctr">
              <a:buNone/>
            </a:pPr>
            <a:endParaRPr lang="en-CA" sz="3600" b="1" dirty="0"/>
          </a:p>
          <a:p>
            <a:pPr marL="0" indent="0" algn="ctr">
              <a:buNone/>
            </a:pPr>
            <a:endParaRPr lang="en-CA" sz="3600" b="1" u="sng" dirty="0"/>
          </a:p>
          <a:p>
            <a:pPr marL="0" indent="0" algn="ctr">
              <a:buNone/>
            </a:pPr>
            <a:r>
              <a:rPr lang="en-CA" sz="3600" b="1" u="sng" dirty="0"/>
              <a:t>Elite Team </a:t>
            </a:r>
          </a:p>
        </p:txBody>
      </p:sp>
      <p:sp>
        <p:nvSpPr>
          <p:cNvPr id="4" name="Arrow: Down 3">
            <a:extLst>
              <a:ext uri="{FF2B5EF4-FFF2-40B4-BE49-F238E27FC236}">
                <a16:creationId xmlns:a16="http://schemas.microsoft.com/office/drawing/2014/main" id="{BF19DB4E-5844-4D81-94A0-544CF0AD67D4}"/>
              </a:ext>
            </a:extLst>
          </p:cNvPr>
          <p:cNvSpPr/>
          <p:nvPr/>
        </p:nvSpPr>
        <p:spPr>
          <a:xfrm>
            <a:off x="5845907" y="2484830"/>
            <a:ext cx="484632" cy="72332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5" name="Arrow: Down 4">
            <a:extLst>
              <a:ext uri="{FF2B5EF4-FFF2-40B4-BE49-F238E27FC236}">
                <a16:creationId xmlns:a16="http://schemas.microsoft.com/office/drawing/2014/main" id="{9BAEC980-8A73-4B2B-889F-6919FF94C244}"/>
              </a:ext>
            </a:extLst>
          </p:cNvPr>
          <p:cNvSpPr/>
          <p:nvPr/>
        </p:nvSpPr>
        <p:spPr>
          <a:xfrm>
            <a:off x="5853683" y="3875008"/>
            <a:ext cx="484632" cy="72332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6" name="Arrow: Down 5">
            <a:extLst>
              <a:ext uri="{FF2B5EF4-FFF2-40B4-BE49-F238E27FC236}">
                <a16:creationId xmlns:a16="http://schemas.microsoft.com/office/drawing/2014/main" id="{A847B801-2DFC-4DCC-AF9A-6F248AE23A86}"/>
              </a:ext>
            </a:extLst>
          </p:cNvPr>
          <p:cNvSpPr/>
          <p:nvPr/>
        </p:nvSpPr>
        <p:spPr>
          <a:xfrm>
            <a:off x="5845907" y="5208712"/>
            <a:ext cx="484632" cy="72332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Tree>
    <p:extLst>
      <p:ext uri="{BB962C8B-B14F-4D97-AF65-F5344CB8AC3E}">
        <p14:creationId xmlns:p14="http://schemas.microsoft.com/office/powerpoint/2010/main" val="1337403943"/>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p14:dur="150">
        <p159:morph option="byObject"/>
      </p:transition>
    </mc:Choice>
    <mc:Fallback xmlns="">
      <p:transition>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CFE91C-5A46-4A90-AEBC-34DFA4D76749}"/>
              </a:ext>
            </a:extLst>
          </p:cNvPr>
          <p:cNvSpPr>
            <a:spLocks noGrp="1"/>
          </p:cNvSpPr>
          <p:nvPr>
            <p:ph type="title"/>
          </p:nvPr>
        </p:nvSpPr>
        <p:spPr>
          <a:xfrm>
            <a:off x="121298" y="102637"/>
            <a:ext cx="11924521" cy="1212979"/>
          </a:xfr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a:lstStyle/>
          <a:p>
            <a:pPr algn="ctr"/>
            <a:r>
              <a:rPr lang="en-CA" b="1" u="sng" dirty="0">
                <a:latin typeface="+mn-lt"/>
              </a:rPr>
              <a:t>Team Saskatchewan </a:t>
            </a:r>
          </a:p>
        </p:txBody>
      </p:sp>
      <p:sp>
        <p:nvSpPr>
          <p:cNvPr id="3" name="Content Placeholder 2">
            <a:extLst>
              <a:ext uri="{FF2B5EF4-FFF2-40B4-BE49-F238E27FC236}">
                <a16:creationId xmlns:a16="http://schemas.microsoft.com/office/drawing/2014/main" id="{A580635F-2C6F-4FAA-A74A-7048ABC5C54B}"/>
              </a:ext>
            </a:extLst>
          </p:cNvPr>
          <p:cNvSpPr>
            <a:spLocks noGrp="1"/>
          </p:cNvSpPr>
          <p:nvPr>
            <p:ph idx="1"/>
          </p:nvPr>
        </p:nvSpPr>
        <p:spPr>
          <a:xfrm>
            <a:off x="121298" y="1399592"/>
            <a:ext cx="11924522" cy="5355771"/>
          </a:xfr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a:lstStyle/>
          <a:p>
            <a:pPr marL="0" indent="0" algn="ctr">
              <a:buNone/>
            </a:pPr>
            <a:r>
              <a:rPr lang="en-CA" b="1" dirty="0"/>
              <a:t>Go to link below for information on Team Saskatchewan and criteria for the different teams</a:t>
            </a:r>
          </a:p>
          <a:p>
            <a:pPr marL="0" indent="0" algn="ctr">
              <a:buNone/>
            </a:pPr>
            <a:r>
              <a:rPr lang="en-CA" dirty="0">
                <a:hlinkClick r:id="rId2"/>
              </a:rPr>
              <a:t>https://skatecanadasaskatchewan.com/athlete-development</a:t>
            </a:r>
            <a:endParaRPr lang="en-CA" dirty="0"/>
          </a:p>
          <a:p>
            <a:pPr marL="0" indent="0" algn="ctr">
              <a:buNone/>
            </a:pPr>
            <a:endParaRPr lang="en-CA" dirty="0"/>
          </a:p>
          <a:p>
            <a:pPr marL="0" indent="0" algn="ctr">
              <a:buNone/>
            </a:pPr>
            <a:r>
              <a:rPr lang="en-CA" sz="3200" b="1" u="sng" dirty="0"/>
              <a:t>Activities </a:t>
            </a:r>
          </a:p>
          <a:p>
            <a:pPr marL="0" indent="0" algn="ctr">
              <a:buNone/>
            </a:pPr>
            <a:r>
              <a:rPr lang="en-CA" sz="2400" b="1" dirty="0"/>
              <a:t>Training Days </a:t>
            </a:r>
          </a:p>
          <a:p>
            <a:pPr marL="0" indent="0" algn="ctr">
              <a:buNone/>
            </a:pPr>
            <a:r>
              <a:rPr lang="en-CA" sz="2400" b="1" dirty="0"/>
              <a:t>Virtual Judges, Technical/Data Specialist Information Sessions</a:t>
            </a:r>
          </a:p>
          <a:p>
            <a:pPr marL="0" indent="0" algn="ctr">
              <a:buNone/>
            </a:pPr>
            <a:r>
              <a:rPr lang="en-CA" sz="2400" b="1" i="1" dirty="0"/>
              <a:t>Simulations</a:t>
            </a:r>
          </a:p>
          <a:p>
            <a:pPr marL="0" indent="0" algn="ctr">
              <a:buNone/>
            </a:pPr>
            <a:r>
              <a:rPr lang="en-CA" sz="2400" b="1" dirty="0"/>
              <a:t>Out of Province Opportunities</a:t>
            </a:r>
          </a:p>
          <a:p>
            <a:pPr marL="0" indent="0" algn="ctr">
              <a:buNone/>
            </a:pPr>
            <a:r>
              <a:rPr lang="en-CA" sz="2400" b="1" dirty="0"/>
              <a:t>Access to Sports Medicine </a:t>
            </a:r>
          </a:p>
          <a:p>
            <a:pPr marL="0" indent="0" algn="ctr">
              <a:buNone/>
            </a:pPr>
            <a:endParaRPr lang="en-CA" dirty="0"/>
          </a:p>
          <a:p>
            <a:pPr marL="0" indent="0" algn="ctr">
              <a:buNone/>
            </a:pPr>
            <a:endParaRPr lang="en-CA" dirty="0"/>
          </a:p>
        </p:txBody>
      </p:sp>
    </p:spTree>
    <p:extLst>
      <p:ext uri="{BB962C8B-B14F-4D97-AF65-F5344CB8AC3E}">
        <p14:creationId xmlns:p14="http://schemas.microsoft.com/office/powerpoint/2010/main" val="151223003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p14:dur="150">
        <p159:morph option="byObject"/>
      </p:transition>
    </mc:Choice>
    <mc:Fallback xmlns="">
      <p:transition>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919CAF-F0D9-4EAB-BA6A-27984E030003}"/>
              </a:ext>
            </a:extLst>
          </p:cNvPr>
          <p:cNvSpPr>
            <a:spLocks noGrp="1"/>
          </p:cNvSpPr>
          <p:nvPr>
            <p:ph type="title"/>
          </p:nvPr>
        </p:nvSpPr>
        <p:spPr>
          <a:xfrm>
            <a:off x="91440" y="91440"/>
            <a:ext cx="12009120" cy="1026367"/>
          </a:xfr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a:lstStyle/>
          <a:p>
            <a:pPr algn="ctr"/>
            <a:r>
              <a:rPr lang="en-CA" b="1" u="sng" dirty="0">
                <a:latin typeface="+mn-lt"/>
              </a:rPr>
              <a:t> A Skating Club Should </a:t>
            </a:r>
          </a:p>
        </p:txBody>
      </p:sp>
      <p:sp>
        <p:nvSpPr>
          <p:cNvPr id="3" name="Content Placeholder 2">
            <a:extLst>
              <a:ext uri="{FF2B5EF4-FFF2-40B4-BE49-F238E27FC236}">
                <a16:creationId xmlns:a16="http://schemas.microsoft.com/office/drawing/2014/main" id="{18D89EBB-206E-48A4-A7D9-3CDBE9B707B9}"/>
              </a:ext>
            </a:extLst>
          </p:cNvPr>
          <p:cNvSpPr>
            <a:spLocks noGrp="1"/>
          </p:cNvSpPr>
          <p:nvPr>
            <p:ph idx="1"/>
          </p:nvPr>
        </p:nvSpPr>
        <p:spPr>
          <a:xfrm>
            <a:off x="81280" y="1222310"/>
            <a:ext cx="12009120" cy="5544250"/>
          </a:xfr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a:normAutofit lnSpcReduction="10000"/>
          </a:bodyPr>
          <a:lstStyle/>
          <a:p>
            <a:pPr marL="0" indent="0" algn="ctr">
              <a:buNone/>
            </a:pPr>
            <a:r>
              <a:rPr lang="en-CA" b="1" dirty="0"/>
              <a:t>Builds Positive Relationships</a:t>
            </a:r>
          </a:p>
          <a:p>
            <a:pPr marL="0" indent="0" algn="ctr">
              <a:buNone/>
            </a:pPr>
            <a:r>
              <a:rPr lang="en-CA" b="1" dirty="0"/>
              <a:t>Promote Positive Physical, Cognitive, Emotional, and Social Skills </a:t>
            </a:r>
          </a:p>
          <a:p>
            <a:pPr marL="0" indent="0" algn="ctr">
              <a:buNone/>
            </a:pPr>
            <a:r>
              <a:rPr lang="en-CA" b="1" dirty="0"/>
              <a:t>Creates a sense Belonging and Inclusiveness </a:t>
            </a:r>
          </a:p>
          <a:p>
            <a:pPr marL="0" indent="0" algn="ctr">
              <a:buNone/>
            </a:pPr>
            <a:r>
              <a:rPr lang="en-CA" b="1" dirty="0"/>
              <a:t>Celebration, Social Interaction, Innovation, Safe and Fun </a:t>
            </a:r>
          </a:p>
          <a:p>
            <a:pPr marL="0" indent="0" algn="ctr">
              <a:buNone/>
            </a:pPr>
            <a:r>
              <a:rPr lang="en-CA" sz="4400" b="1" u="sng" dirty="0"/>
              <a:t>Establish and review your Clubs </a:t>
            </a:r>
          </a:p>
          <a:p>
            <a:pPr marL="0" indent="0" algn="ctr">
              <a:buNone/>
            </a:pPr>
            <a:r>
              <a:rPr lang="en-CA" b="1" u="sng" dirty="0"/>
              <a:t>Vision </a:t>
            </a:r>
          </a:p>
          <a:p>
            <a:pPr marL="0" indent="0" algn="ctr">
              <a:buNone/>
            </a:pPr>
            <a:r>
              <a:rPr lang="en-CA" dirty="0"/>
              <a:t>To</a:t>
            </a:r>
            <a:r>
              <a:rPr lang="en-US" b="0" i="0" dirty="0">
                <a:solidFill>
                  <a:srgbClr val="202124"/>
                </a:solidFill>
                <a:effectLst/>
                <a:latin typeface="arial" panose="020B0604020202020204" pitchFamily="34" charset="0"/>
              </a:rPr>
              <a:t> think about or plan the future with imagination or wisdom.</a:t>
            </a:r>
            <a:endParaRPr lang="en-CA" b="1" dirty="0"/>
          </a:p>
          <a:p>
            <a:pPr marL="0" indent="0" algn="ctr">
              <a:buNone/>
            </a:pPr>
            <a:r>
              <a:rPr lang="en-CA" b="1" u="sng" dirty="0"/>
              <a:t>Values </a:t>
            </a:r>
          </a:p>
          <a:p>
            <a:pPr marL="0" indent="0" algn="ctr">
              <a:buNone/>
            </a:pPr>
            <a:r>
              <a:rPr lang="en-CA" dirty="0"/>
              <a:t>Something that is important, Worth, Usefulness, Beneficial</a:t>
            </a:r>
          </a:p>
          <a:p>
            <a:pPr marL="0" indent="0" algn="ctr">
              <a:buNone/>
            </a:pPr>
            <a:r>
              <a:rPr lang="en-CA" b="1" u="sng" dirty="0"/>
              <a:t>Mission Statement</a:t>
            </a:r>
          </a:p>
          <a:p>
            <a:pPr marL="0" indent="0" algn="ctr">
              <a:buNone/>
            </a:pPr>
            <a:r>
              <a:rPr lang="en-CA" dirty="0"/>
              <a:t>A formal summary of the aims, existence, purpose, and values of an organization</a:t>
            </a:r>
          </a:p>
        </p:txBody>
      </p:sp>
    </p:spTree>
    <p:extLst>
      <p:ext uri="{BB962C8B-B14F-4D97-AF65-F5344CB8AC3E}">
        <p14:creationId xmlns:p14="http://schemas.microsoft.com/office/powerpoint/2010/main" val="279082649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p14:dur="150">
        <p159:morph option="byObject"/>
      </p:transition>
    </mc:Choice>
    <mc:Fallback xmlns="">
      <p:transition>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F1B438-F78C-4844-A6A3-C2189809E9E9}"/>
              </a:ext>
            </a:extLst>
          </p:cNvPr>
          <p:cNvSpPr>
            <a:spLocks noGrp="1"/>
          </p:cNvSpPr>
          <p:nvPr>
            <p:ph type="title"/>
          </p:nvPr>
        </p:nvSpPr>
        <p:spPr>
          <a:xfrm>
            <a:off x="91440" y="91441"/>
            <a:ext cx="12009120" cy="785637"/>
          </a:xfr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a:normAutofit/>
          </a:bodyPr>
          <a:lstStyle/>
          <a:p>
            <a:pPr algn="ctr"/>
            <a:r>
              <a:rPr lang="en-CA" b="1" u="sng" dirty="0">
                <a:latin typeface="+mn-lt"/>
              </a:rPr>
              <a:t>Club Programing Ideas </a:t>
            </a:r>
          </a:p>
        </p:txBody>
      </p:sp>
      <p:sp>
        <p:nvSpPr>
          <p:cNvPr id="3" name="Content Placeholder 2">
            <a:extLst>
              <a:ext uri="{FF2B5EF4-FFF2-40B4-BE49-F238E27FC236}">
                <a16:creationId xmlns:a16="http://schemas.microsoft.com/office/drawing/2014/main" id="{9020F688-0BDD-4486-85C6-3CCA32443355}"/>
              </a:ext>
            </a:extLst>
          </p:cNvPr>
          <p:cNvSpPr>
            <a:spLocks noGrp="1"/>
          </p:cNvSpPr>
          <p:nvPr>
            <p:ph idx="1"/>
          </p:nvPr>
        </p:nvSpPr>
        <p:spPr>
          <a:xfrm>
            <a:off x="91440" y="975360"/>
            <a:ext cx="12009120" cy="5791199"/>
          </a:xfr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numCol="2">
            <a:normAutofit fontScale="25000" lnSpcReduction="20000"/>
          </a:bodyPr>
          <a:lstStyle/>
          <a:p>
            <a:pPr marL="0" indent="0" algn="ctr">
              <a:lnSpc>
                <a:spcPct val="150000"/>
              </a:lnSpc>
              <a:buNone/>
            </a:pPr>
            <a:r>
              <a:rPr lang="en-CA" sz="7200" b="1" dirty="0"/>
              <a:t>Work with other clubs in area/region</a:t>
            </a:r>
          </a:p>
          <a:p>
            <a:pPr marL="0" indent="0" algn="ctr">
              <a:lnSpc>
                <a:spcPct val="150000"/>
              </a:lnSpc>
              <a:buNone/>
            </a:pPr>
            <a:r>
              <a:rPr lang="en-CA" sz="7200" b="1" dirty="0"/>
              <a:t>Bring in outside mentor Coaches and Skaters </a:t>
            </a:r>
          </a:p>
          <a:p>
            <a:pPr marL="0" indent="0" algn="ctr">
              <a:lnSpc>
                <a:spcPct val="150000"/>
              </a:lnSpc>
              <a:buNone/>
            </a:pPr>
            <a:r>
              <a:rPr lang="en-CA" sz="7200" b="1" dirty="0"/>
              <a:t>Assist club coaches with training</a:t>
            </a:r>
          </a:p>
          <a:p>
            <a:pPr marL="0" indent="0" algn="ctr">
              <a:lnSpc>
                <a:spcPct val="150000"/>
              </a:lnSpc>
              <a:buNone/>
            </a:pPr>
            <a:r>
              <a:rPr lang="en-CA" sz="7200" b="1" dirty="0"/>
              <a:t>Work with minor hockey </a:t>
            </a:r>
          </a:p>
          <a:p>
            <a:pPr marL="0" indent="0" algn="ctr">
              <a:lnSpc>
                <a:spcPct val="120000"/>
              </a:lnSpc>
              <a:buNone/>
            </a:pPr>
            <a:r>
              <a:rPr lang="en-CA" sz="7200" b="1" dirty="0"/>
              <a:t>(</a:t>
            </a:r>
            <a:r>
              <a:rPr lang="en-CA" sz="7200" b="1" dirty="0" err="1"/>
              <a:t>CANPowerSkate</a:t>
            </a:r>
            <a:r>
              <a:rPr lang="en-CA" sz="7200" b="1" dirty="0"/>
              <a:t>) </a:t>
            </a:r>
          </a:p>
          <a:p>
            <a:pPr marL="0" indent="0" algn="ctr">
              <a:lnSpc>
                <a:spcPct val="150000"/>
              </a:lnSpc>
              <a:buNone/>
            </a:pPr>
            <a:r>
              <a:rPr lang="en-CA" sz="7200" b="1" dirty="0"/>
              <a:t>Host club seminar/camp</a:t>
            </a:r>
          </a:p>
          <a:p>
            <a:pPr marL="0" indent="0" algn="ctr">
              <a:lnSpc>
                <a:spcPct val="150000"/>
              </a:lnSpc>
              <a:buNone/>
            </a:pPr>
            <a:r>
              <a:rPr lang="en-CA" sz="7200" b="1" dirty="0"/>
              <a:t>Performance nights</a:t>
            </a:r>
          </a:p>
          <a:p>
            <a:pPr marL="0" indent="0" algn="ctr">
              <a:lnSpc>
                <a:spcPct val="150000"/>
              </a:lnSpc>
              <a:buNone/>
            </a:pPr>
            <a:r>
              <a:rPr lang="en-CA" sz="7200" b="1" dirty="0"/>
              <a:t>Invite a friend</a:t>
            </a:r>
          </a:p>
          <a:p>
            <a:pPr marL="0" indent="0" algn="ctr">
              <a:lnSpc>
                <a:spcPct val="150000"/>
              </a:lnSpc>
              <a:buNone/>
            </a:pPr>
            <a:endParaRPr lang="en-CA" sz="7200" b="1" dirty="0"/>
          </a:p>
          <a:p>
            <a:pPr marL="0" indent="0" algn="ctr">
              <a:lnSpc>
                <a:spcPct val="150000"/>
              </a:lnSpc>
              <a:buNone/>
            </a:pPr>
            <a:endParaRPr lang="en-CA" sz="7200" b="1" dirty="0"/>
          </a:p>
          <a:p>
            <a:pPr marL="0" indent="0" algn="ctr">
              <a:lnSpc>
                <a:spcPct val="150000"/>
              </a:lnSpc>
              <a:buNone/>
            </a:pPr>
            <a:endParaRPr lang="en-CA" sz="7200" b="1" dirty="0"/>
          </a:p>
          <a:p>
            <a:pPr marL="0" indent="0" algn="ctr">
              <a:lnSpc>
                <a:spcPct val="150000"/>
              </a:lnSpc>
              <a:buNone/>
            </a:pPr>
            <a:endParaRPr lang="en-CA" sz="7200" b="1" dirty="0"/>
          </a:p>
          <a:p>
            <a:pPr marL="0" indent="0" algn="ctr">
              <a:lnSpc>
                <a:spcPct val="150000"/>
              </a:lnSpc>
              <a:buNone/>
            </a:pPr>
            <a:r>
              <a:rPr lang="en-CA" sz="7200" b="1" dirty="0"/>
              <a:t>Parent &amp; Tot Skate/Adult skating</a:t>
            </a:r>
          </a:p>
          <a:p>
            <a:pPr marL="0" indent="0" algn="ctr">
              <a:lnSpc>
                <a:spcPct val="150000"/>
              </a:lnSpc>
              <a:buNone/>
            </a:pPr>
            <a:r>
              <a:rPr lang="en-CA" sz="7200" b="1" dirty="0"/>
              <a:t>Club skaters perform at hockey games</a:t>
            </a:r>
          </a:p>
          <a:p>
            <a:pPr marL="0" indent="0" algn="ctr">
              <a:lnSpc>
                <a:spcPct val="150000"/>
              </a:lnSpc>
              <a:buNone/>
            </a:pPr>
            <a:r>
              <a:rPr lang="en-CA" sz="7200" b="1" dirty="0"/>
              <a:t>Work with other cubs and communities</a:t>
            </a:r>
          </a:p>
          <a:p>
            <a:pPr marL="0" indent="0" algn="ctr">
              <a:lnSpc>
                <a:spcPct val="150000"/>
              </a:lnSpc>
              <a:buNone/>
            </a:pPr>
            <a:r>
              <a:rPr lang="en-CA" sz="7200" b="1" dirty="0"/>
              <a:t>Synchro skating</a:t>
            </a:r>
          </a:p>
          <a:p>
            <a:pPr marL="0" indent="0" algn="ctr">
              <a:lnSpc>
                <a:spcPct val="120000"/>
              </a:lnSpc>
              <a:buNone/>
            </a:pPr>
            <a:r>
              <a:rPr lang="en-CA" sz="7200" b="1" dirty="0"/>
              <a:t>Celebrate accomplishments </a:t>
            </a:r>
          </a:p>
          <a:p>
            <a:pPr marL="0" indent="0" algn="ctr">
              <a:lnSpc>
                <a:spcPct val="120000"/>
              </a:lnSpc>
              <a:buNone/>
            </a:pPr>
            <a:r>
              <a:rPr lang="en-CA" sz="7200" b="1" dirty="0"/>
              <a:t>move skaters up to higher levels once they achieve skills</a:t>
            </a:r>
          </a:p>
          <a:p>
            <a:pPr marL="0" indent="0" algn="ctr">
              <a:lnSpc>
                <a:spcPct val="120000"/>
              </a:lnSpc>
              <a:buNone/>
            </a:pPr>
            <a:r>
              <a:rPr lang="en-CA" sz="7200" b="1" dirty="0"/>
              <a:t>Work with First Nations communities. </a:t>
            </a:r>
          </a:p>
          <a:p>
            <a:pPr marL="0" indent="0" algn="ctr">
              <a:lnSpc>
                <a:spcPct val="150000"/>
              </a:lnSpc>
              <a:buNone/>
            </a:pPr>
            <a:endParaRPr lang="en-CA" sz="7200" b="1" dirty="0"/>
          </a:p>
          <a:p>
            <a:pPr marL="0" indent="0" algn="ctr">
              <a:lnSpc>
                <a:spcPct val="150000"/>
              </a:lnSpc>
              <a:buNone/>
            </a:pPr>
            <a:endParaRPr lang="en-CA" sz="3300" b="1" dirty="0"/>
          </a:p>
          <a:p>
            <a:pPr marL="0" indent="0" algn="ctr">
              <a:lnSpc>
                <a:spcPct val="150000"/>
              </a:lnSpc>
              <a:buNone/>
            </a:pPr>
            <a:endParaRPr lang="en-CA" sz="3300" b="1" dirty="0"/>
          </a:p>
          <a:p>
            <a:pPr marL="0" indent="0" algn="ctr">
              <a:buNone/>
            </a:pPr>
            <a:endParaRPr lang="en-CA" sz="3300" b="1" dirty="0"/>
          </a:p>
          <a:p>
            <a:pPr marL="0" indent="0" algn="ctr">
              <a:buNone/>
            </a:pPr>
            <a:endParaRPr lang="en-CA" dirty="0"/>
          </a:p>
        </p:txBody>
      </p:sp>
      <p:pic>
        <p:nvPicPr>
          <p:cNvPr id="5" name="Picture 4">
            <a:extLst>
              <a:ext uri="{FF2B5EF4-FFF2-40B4-BE49-F238E27FC236}">
                <a16:creationId xmlns:a16="http://schemas.microsoft.com/office/drawing/2014/main" id="{1A00E5FB-150D-A588-9B7F-EE1032F4AD6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56180" y="5131837"/>
            <a:ext cx="4124130" cy="1530220"/>
          </a:xfrm>
          <a:prstGeom prst="rect">
            <a:avLst/>
          </a:prstGeom>
        </p:spPr>
      </p:pic>
    </p:spTree>
    <p:extLst>
      <p:ext uri="{BB962C8B-B14F-4D97-AF65-F5344CB8AC3E}">
        <p14:creationId xmlns:p14="http://schemas.microsoft.com/office/powerpoint/2010/main" val="372092623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p14:dur="150">
        <p159:morph option="byObject"/>
      </p:transition>
    </mc:Choice>
    <mc:Fallback xmlns="">
      <p:transition>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3086A8-6D93-433A-A8A5-516BB810E0CE}"/>
              </a:ext>
            </a:extLst>
          </p:cNvPr>
          <p:cNvSpPr>
            <a:spLocks noGrp="1"/>
          </p:cNvSpPr>
          <p:nvPr>
            <p:ph type="title"/>
          </p:nvPr>
        </p:nvSpPr>
        <p:spPr>
          <a:xfrm>
            <a:off x="81280" y="91441"/>
            <a:ext cx="12039600" cy="873759"/>
          </a:xfr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a:lstStyle/>
          <a:p>
            <a:pPr algn="ctr"/>
            <a:r>
              <a:rPr lang="en-CA" b="1" u="sng" dirty="0">
                <a:latin typeface="+mn-lt"/>
              </a:rPr>
              <a:t>Grants</a:t>
            </a:r>
          </a:p>
        </p:txBody>
      </p:sp>
      <p:sp>
        <p:nvSpPr>
          <p:cNvPr id="3" name="Content Placeholder 2">
            <a:extLst>
              <a:ext uri="{FF2B5EF4-FFF2-40B4-BE49-F238E27FC236}">
                <a16:creationId xmlns:a16="http://schemas.microsoft.com/office/drawing/2014/main" id="{C01FB6AB-0AEF-43DB-870E-C33D64D54086}"/>
              </a:ext>
            </a:extLst>
          </p:cNvPr>
          <p:cNvSpPr>
            <a:spLocks noGrp="1"/>
          </p:cNvSpPr>
          <p:nvPr>
            <p:ph idx="1"/>
          </p:nvPr>
        </p:nvSpPr>
        <p:spPr>
          <a:xfrm>
            <a:off x="81280" y="1056640"/>
            <a:ext cx="12039600" cy="5709919"/>
          </a:xfr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a:lstStyle/>
          <a:p>
            <a:pPr marL="0" indent="0" algn="ctr">
              <a:buNone/>
            </a:pPr>
            <a:endParaRPr lang="en-CA" b="1" dirty="0"/>
          </a:p>
          <a:p>
            <a:pPr marL="0" indent="0" algn="ctr">
              <a:buNone/>
            </a:pPr>
            <a:r>
              <a:rPr lang="en-CA" sz="2400" b="1" dirty="0"/>
              <a:t>Map Grant</a:t>
            </a:r>
          </a:p>
          <a:p>
            <a:pPr marL="0" indent="0" algn="ctr">
              <a:buNone/>
            </a:pPr>
            <a:endParaRPr lang="en-CA" sz="2400" b="1" dirty="0"/>
          </a:p>
          <a:p>
            <a:pPr marL="0" indent="0" algn="ctr">
              <a:buNone/>
            </a:pPr>
            <a:r>
              <a:rPr lang="en-CA" sz="2400" b="1" dirty="0"/>
              <a:t>Regional Competition Hosting Grant</a:t>
            </a:r>
          </a:p>
          <a:p>
            <a:pPr marL="0" indent="0" algn="ctr">
              <a:buNone/>
            </a:pPr>
            <a:endParaRPr lang="en-CA" sz="2400" b="1" dirty="0"/>
          </a:p>
          <a:p>
            <a:pPr marL="0" indent="0" algn="ctr">
              <a:buNone/>
            </a:pPr>
            <a:r>
              <a:rPr lang="en-CA" sz="2400" b="1" dirty="0"/>
              <a:t>Certified Club Coach: </a:t>
            </a:r>
            <a:r>
              <a:rPr lang="en-CA" sz="2400" b="1" dirty="0" err="1"/>
              <a:t>CanSkate</a:t>
            </a:r>
            <a:r>
              <a:rPr lang="en-CA" sz="2400" b="1" dirty="0"/>
              <a:t> Grant</a:t>
            </a:r>
          </a:p>
          <a:p>
            <a:pPr marL="0" indent="0" algn="ctr">
              <a:buNone/>
            </a:pPr>
            <a:endParaRPr lang="en-CA" sz="2400" b="1" dirty="0"/>
          </a:p>
          <a:p>
            <a:pPr marL="0" indent="0" algn="ctr">
              <a:buNone/>
            </a:pPr>
            <a:r>
              <a:rPr lang="en-CA" sz="2400" b="1" dirty="0"/>
              <a:t>Certified Region Coach Grant </a:t>
            </a:r>
          </a:p>
          <a:p>
            <a:pPr marL="0" indent="0" algn="ctr">
              <a:buNone/>
            </a:pPr>
            <a:endParaRPr lang="en-CA" sz="2400" b="1" dirty="0"/>
          </a:p>
          <a:p>
            <a:pPr marL="0" indent="0" algn="ctr">
              <a:buNone/>
            </a:pPr>
            <a:r>
              <a:rPr lang="en-CA" sz="2400" b="1" dirty="0"/>
              <a:t>Coach Development Grant</a:t>
            </a:r>
          </a:p>
          <a:p>
            <a:pPr marL="0" indent="0" algn="ctr">
              <a:buNone/>
            </a:pPr>
            <a:endParaRPr lang="en-CA" sz="2400" b="1" dirty="0"/>
          </a:p>
          <a:p>
            <a:pPr marL="0" indent="0" algn="ctr">
              <a:buNone/>
            </a:pPr>
            <a:r>
              <a:rPr lang="en-CA" sz="2400" b="1" i="0" dirty="0">
                <a:solidFill>
                  <a:srgbClr val="333333"/>
                </a:solidFill>
                <a:effectLst/>
              </a:rPr>
              <a:t>David Dore Mentorship Program - Information &amp; Application</a:t>
            </a:r>
          </a:p>
          <a:p>
            <a:pPr marL="0" indent="0" algn="ctr">
              <a:buNone/>
            </a:pPr>
            <a:endParaRPr lang="en-CA" b="1" dirty="0"/>
          </a:p>
        </p:txBody>
      </p:sp>
    </p:spTree>
    <p:extLst>
      <p:ext uri="{BB962C8B-B14F-4D97-AF65-F5344CB8AC3E}">
        <p14:creationId xmlns:p14="http://schemas.microsoft.com/office/powerpoint/2010/main" val="1461115069"/>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p14:dur="150">
        <p159:morph option="byObject"/>
      </p:transition>
    </mc:Choice>
    <mc:Fallback xmlns="">
      <p:transition>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A04AC0-0FC2-4464-8302-E2B0AC72C5AF}"/>
              </a:ext>
            </a:extLst>
          </p:cNvPr>
          <p:cNvSpPr>
            <a:spLocks noGrp="1"/>
          </p:cNvSpPr>
          <p:nvPr>
            <p:ph type="title"/>
          </p:nvPr>
        </p:nvSpPr>
        <p:spPr>
          <a:xfrm>
            <a:off x="58723" y="92280"/>
            <a:ext cx="12046591" cy="1166069"/>
          </a:xfr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12700">
            <a:solidFill>
              <a:schemeClr val="tx1"/>
            </a:solidFill>
          </a:ln>
        </p:spPr>
        <p:txBody>
          <a:bodyPr>
            <a:normAutofit/>
          </a:bodyPr>
          <a:lstStyle/>
          <a:p>
            <a:pPr algn="ctr"/>
            <a:r>
              <a:rPr lang="en-CA" b="1" u="sng" dirty="0">
                <a:latin typeface="+mn-lt"/>
              </a:rPr>
              <a:t>11 Key Factors Influencing LTD</a:t>
            </a:r>
          </a:p>
        </p:txBody>
      </p:sp>
      <p:sp>
        <p:nvSpPr>
          <p:cNvPr id="3" name="Content Placeholder 2">
            <a:extLst>
              <a:ext uri="{FF2B5EF4-FFF2-40B4-BE49-F238E27FC236}">
                <a16:creationId xmlns:a16="http://schemas.microsoft.com/office/drawing/2014/main" id="{6808D542-8DBD-4ADF-A1E6-00203273AE0D}"/>
              </a:ext>
            </a:extLst>
          </p:cNvPr>
          <p:cNvSpPr>
            <a:spLocks noGrp="1"/>
          </p:cNvSpPr>
          <p:nvPr>
            <p:ph idx="1"/>
          </p:nvPr>
        </p:nvSpPr>
        <p:spPr>
          <a:xfrm>
            <a:off x="58723" y="1384182"/>
            <a:ext cx="12046591" cy="5381537"/>
          </a:xfr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19050">
            <a:solidFill>
              <a:schemeClr val="tx1"/>
            </a:solidFill>
          </a:ln>
        </p:spPr>
        <p:txBody>
          <a:bodyPr>
            <a:normAutofit lnSpcReduction="10000"/>
          </a:bodyPr>
          <a:lstStyle/>
          <a:p>
            <a:pPr marL="514350" indent="-514350">
              <a:buAutoNum type="arabicPeriod"/>
            </a:pPr>
            <a:r>
              <a:rPr lang="en-CA" dirty="0">
                <a:latin typeface="Arial Rounded MT Bold" panose="020F0704030504030204" pitchFamily="34" charset="0"/>
              </a:rPr>
              <a:t>At least 11 years to reach the top</a:t>
            </a:r>
          </a:p>
          <a:p>
            <a:pPr marL="514350" indent="-514350">
              <a:buAutoNum type="arabicPeriod"/>
            </a:pPr>
            <a:r>
              <a:rPr lang="en-CA" dirty="0">
                <a:latin typeface="Arial Rounded MT Bold" panose="020F0704030504030204" pitchFamily="34" charset="0"/>
              </a:rPr>
              <a:t>Physical Literacy </a:t>
            </a:r>
          </a:p>
          <a:p>
            <a:pPr marL="514350" indent="-514350">
              <a:buAutoNum type="arabicPeriod"/>
            </a:pPr>
            <a:r>
              <a:rPr lang="en-CA" dirty="0">
                <a:latin typeface="Arial Rounded MT Bold" panose="020F0704030504030204" pitchFamily="34" charset="0"/>
              </a:rPr>
              <a:t>Specialization</a:t>
            </a:r>
          </a:p>
          <a:p>
            <a:pPr marL="514350" indent="-514350">
              <a:buAutoNum type="arabicPeriod"/>
            </a:pPr>
            <a:r>
              <a:rPr lang="en-CA" dirty="0">
                <a:latin typeface="Arial Rounded MT Bold" panose="020F0704030504030204" pitchFamily="34" charset="0"/>
              </a:rPr>
              <a:t>Developmental Age (growth, development, maturation)</a:t>
            </a:r>
          </a:p>
          <a:p>
            <a:pPr marL="514350" indent="-514350">
              <a:buAutoNum type="arabicPeriod"/>
            </a:pPr>
            <a:r>
              <a:rPr lang="en-CA" dirty="0">
                <a:latin typeface="Arial Rounded MT Bold" panose="020F0704030504030204" pitchFamily="34" charset="0"/>
              </a:rPr>
              <a:t>Windows of optimal trainability (5 S’s)</a:t>
            </a:r>
          </a:p>
          <a:p>
            <a:pPr marL="514350" indent="-514350">
              <a:buAutoNum type="arabicPeriod"/>
            </a:pPr>
            <a:r>
              <a:rPr lang="en-CA" dirty="0">
                <a:latin typeface="Arial Rounded MT Bold" panose="020F0704030504030204" pitchFamily="34" charset="0"/>
              </a:rPr>
              <a:t>Physical, mental, cognitive, and emotional development. </a:t>
            </a:r>
          </a:p>
          <a:p>
            <a:pPr marL="514350" indent="-514350">
              <a:buAutoNum type="arabicPeriod"/>
            </a:pPr>
            <a:r>
              <a:rPr lang="en-CA" dirty="0">
                <a:latin typeface="Arial Rounded MT Bold" panose="020F0704030504030204" pitchFamily="34" charset="0"/>
              </a:rPr>
              <a:t>Periodization: planning, training, competition and recovery</a:t>
            </a:r>
          </a:p>
          <a:p>
            <a:pPr marL="514350" indent="-514350">
              <a:buAutoNum type="arabicPeriod"/>
            </a:pPr>
            <a:r>
              <a:rPr lang="en-CA" dirty="0">
                <a:latin typeface="Arial Rounded MT Bold" panose="020F0704030504030204" pitchFamily="34" charset="0"/>
              </a:rPr>
              <a:t>Domestic competition review</a:t>
            </a:r>
          </a:p>
          <a:p>
            <a:pPr marL="514350" indent="-514350">
              <a:buAutoNum type="arabicPeriod"/>
            </a:pPr>
            <a:r>
              <a:rPr lang="en-CA" dirty="0">
                <a:latin typeface="Arial Rounded MT Bold" panose="020F0704030504030204" pitchFamily="34" charset="0"/>
              </a:rPr>
              <a:t>System alignment and integration</a:t>
            </a:r>
          </a:p>
          <a:p>
            <a:pPr marL="514350" indent="-514350">
              <a:buAutoNum type="arabicPeriod"/>
            </a:pPr>
            <a:r>
              <a:rPr lang="en-CA" dirty="0">
                <a:latin typeface="Arial Rounded MT Bold" panose="020F0704030504030204" pitchFamily="34" charset="0"/>
              </a:rPr>
              <a:t>Continuous improvement</a:t>
            </a:r>
          </a:p>
          <a:p>
            <a:pPr marL="514350" indent="-514350">
              <a:buAutoNum type="arabicPeriod"/>
            </a:pPr>
            <a:r>
              <a:rPr lang="en-CA" dirty="0">
                <a:latin typeface="Arial Rounded MT Bold" panose="020F0704030504030204" pitchFamily="34" charset="0"/>
              </a:rPr>
              <a:t> Develop a long-term plan</a:t>
            </a:r>
          </a:p>
          <a:p>
            <a:pPr marL="514350" indent="-514350">
              <a:buAutoNum type="arabicPeriod"/>
            </a:pPr>
            <a:endParaRPr lang="en-CA" dirty="0"/>
          </a:p>
          <a:p>
            <a:pPr marL="514350" indent="-514350">
              <a:buAutoNum type="arabicPeriod"/>
            </a:pPr>
            <a:endParaRPr lang="en-CA" dirty="0"/>
          </a:p>
          <a:p>
            <a:pPr marL="0" indent="0">
              <a:buNone/>
            </a:pPr>
            <a:endParaRPr lang="en-CA" dirty="0"/>
          </a:p>
        </p:txBody>
      </p:sp>
    </p:spTree>
    <p:extLst>
      <p:ext uri="{BB962C8B-B14F-4D97-AF65-F5344CB8AC3E}">
        <p14:creationId xmlns:p14="http://schemas.microsoft.com/office/powerpoint/2010/main" val="287615004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p14:dur="150" advTm="45000">
        <p159:morph option="byObject"/>
      </p:transition>
    </mc:Choice>
    <mc:Fallback xmlns="">
      <p:transition advTm="45000">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2A24F3-A9A5-4D00-8373-A18032FE2681}"/>
              </a:ext>
            </a:extLst>
          </p:cNvPr>
          <p:cNvSpPr>
            <a:spLocks noGrp="1"/>
          </p:cNvSpPr>
          <p:nvPr>
            <p:ph type="title"/>
          </p:nvPr>
        </p:nvSpPr>
        <p:spPr>
          <a:xfrm>
            <a:off x="81280" y="101601"/>
            <a:ext cx="12029440" cy="822959"/>
          </a:xfr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a:lstStyle/>
          <a:p>
            <a:pPr algn="ctr"/>
            <a:r>
              <a:rPr lang="en-CA" b="1" u="sng" dirty="0">
                <a:latin typeface="+mn-lt"/>
              </a:rPr>
              <a:t>Resources </a:t>
            </a:r>
          </a:p>
        </p:txBody>
      </p:sp>
      <p:sp>
        <p:nvSpPr>
          <p:cNvPr id="3" name="Content Placeholder 2">
            <a:extLst>
              <a:ext uri="{FF2B5EF4-FFF2-40B4-BE49-F238E27FC236}">
                <a16:creationId xmlns:a16="http://schemas.microsoft.com/office/drawing/2014/main" id="{F7DDEA84-2E80-4B00-8A12-335AC70102A7}"/>
              </a:ext>
            </a:extLst>
          </p:cNvPr>
          <p:cNvSpPr>
            <a:spLocks noGrp="1"/>
          </p:cNvSpPr>
          <p:nvPr>
            <p:ph idx="1"/>
          </p:nvPr>
        </p:nvSpPr>
        <p:spPr>
          <a:xfrm>
            <a:off x="81280" y="1005840"/>
            <a:ext cx="12029440" cy="5750559"/>
          </a:xfr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a:normAutofit fontScale="77500" lnSpcReduction="20000"/>
          </a:bodyPr>
          <a:lstStyle/>
          <a:p>
            <a:pPr marL="0" indent="0" algn="ctr">
              <a:buNone/>
            </a:pPr>
            <a:r>
              <a:rPr lang="en-CA" b="1" i="1" u="sng" dirty="0"/>
              <a:t>Skate Canada Saskatchewan Section</a:t>
            </a:r>
          </a:p>
          <a:p>
            <a:pPr marL="0" indent="0" algn="ctr">
              <a:buNone/>
            </a:pPr>
            <a:r>
              <a:rPr lang="en-CA" dirty="0">
                <a:hlinkClick r:id="rId2"/>
              </a:rPr>
              <a:t>https://skatecanadasaskatchewan.com/</a:t>
            </a:r>
            <a:endParaRPr lang="en-CA" dirty="0"/>
          </a:p>
          <a:p>
            <a:pPr marL="0" indent="0" algn="ctr">
              <a:buNone/>
            </a:pPr>
            <a:endParaRPr lang="en-CA" i="1" u="sng" dirty="0"/>
          </a:p>
          <a:p>
            <a:pPr marL="0" indent="0" algn="ctr">
              <a:buNone/>
            </a:pPr>
            <a:r>
              <a:rPr lang="en-CA" b="1" i="1" u="sng" dirty="0"/>
              <a:t>Skate Canada</a:t>
            </a:r>
          </a:p>
          <a:p>
            <a:pPr marL="0" indent="0" algn="ctr">
              <a:buNone/>
            </a:pPr>
            <a:r>
              <a:rPr lang="en-CA" dirty="0">
                <a:hlinkClick r:id="rId3"/>
              </a:rPr>
              <a:t>https://skatecanada.ca/</a:t>
            </a:r>
            <a:r>
              <a:rPr lang="en-CA" dirty="0"/>
              <a:t> </a:t>
            </a:r>
          </a:p>
          <a:p>
            <a:pPr marL="0" indent="0" algn="ctr">
              <a:buNone/>
            </a:pPr>
            <a:endParaRPr lang="en-CA" dirty="0"/>
          </a:p>
          <a:p>
            <a:pPr marL="0" indent="0" algn="ctr">
              <a:buNone/>
            </a:pPr>
            <a:r>
              <a:rPr lang="en-CA" b="1" i="1" u="sng" dirty="0"/>
              <a:t>Skate Canada LTD Resource – Membership Site</a:t>
            </a:r>
          </a:p>
          <a:p>
            <a:pPr marL="0" indent="0" algn="ctr">
              <a:buNone/>
            </a:pPr>
            <a:r>
              <a:rPr lang="en-CA" sz="2300" b="1" u="sng" dirty="0">
                <a:hlinkClick r:id="rId4"/>
              </a:rPr>
              <a:t>https://members.skatecanada.ca/en-US/SignIn?ReturnUrl=%2Fen-US%2Fltd%2F%3Fintent%3D%252F</a:t>
            </a:r>
            <a:endParaRPr lang="en-CA" sz="2300" b="1" u="sng" dirty="0"/>
          </a:p>
          <a:p>
            <a:pPr marL="0" indent="0" algn="ctr">
              <a:buNone/>
            </a:pPr>
            <a:r>
              <a:rPr lang="en-US" sz="2300" b="0" i="0" dirty="0">
                <a:effectLst/>
                <a:latin typeface="arial" panose="020B0604020202020204" pitchFamily="34" charset="0"/>
              </a:rPr>
              <a:t>The resource is accessible on the Skate Canada’s Membership Site on the top navigation menu. Please take some time to explore and learn about Skate Canada’s new LTD resource and we look forward to working with you.</a:t>
            </a:r>
            <a:endParaRPr lang="en-CA" sz="2300" dirty="0"/>
          </a:p>
          <a:p>
            <a:pPr marL="0" indent="0" algn="ctr">
              <a:buNone/>
            </a:pPr>
            <a:endParaRPr lang="en-CA" dirty="0"/>
          </a:p>
          <a:p>
            <a:pPr marL="0" indent="0" algn="ctr">
              <a:buNone/>
            </a:pPr>
            <a:r>
              <a:rPr lang="en-CA" b="1" i="1" u="sng" dirty="0"/>
              <a:t>Sask. Sport</a:t>
            </a:r>
          </a:p>
          <a:p>
            <a:pPr marL="0" indent="0" algn="ctr">
              <a:buNone/>
            </a:pPr>
            <a:r>
              <a:rPr lang="en-CA" dirty="0">
                <a:hlinkClick r:id="rId5"/>
              </a:rPr>
              <a:t>https://www.sasksport.ca/</a:t>
            </a:r>
            <a:endParaRPr lang="en-CA" dirty="0"/>
          </a:p>
          <a:p>
            <a:pPr marL="0" indent="0" algn="ctr">
              <a:buNone/>
            </a:pPr>
            <a:endParaRPr lang="en-CA" dirty="0"/>
          </a:p>
          <a:p>
            <a:pPr marL="0" indent="0" algn="ctr">
              <a:buNone/>
            </a:pPr>
            <a:r>
              <a:rPr lang="en-CA" b="1" i="1" u="sng" dirty="0"/>
              <a:t>Sask. Hockey</a:t>
            </a:r>
          </a:p>
          <a:p>
            <a:pPr marL="0" indent="0" algn="ctr">
              <a:buNone/>
            </a:pPr>
            <a:r>
              <a:rPr lang="en-CA" dirty="0">
                <a:hlinkClick r:id="rId6"/>
              </a:rPr>
              <a:t>https://hockeysask.ca/</a:t>
            </a:r>
            <a:endParaRPr lang="en-CA" dirty="0"/>
          </a:p>
        </p:txBody>
      </p:sp>
    </p:spTree>
    <p:extLst>
      <p:ext uri="{BB962C8B-B14F-4D97-AF65-F5344CB8AC3E}">
        <p14:creationId xmlns:p14="http://schemas.microsoft.com/office/powerpoint/2010/main" val="123564424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p14:dur="150">
        <p159:morph option="byObject"/>
      </p:transition>
    </mc:Choice>
    <mc:Fallback xmlns="">
      <p:transition>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270881-26C5-4CD0-89E2-E0779849E56E}"/>
              </a:ext>
            </a:extLst>
          </p:cNvPr>
          <p:cNvSpPr>
            <a:spLocks noGrp="1"/>
          </p:cNvSpPr>
          <p:nvPr>
            <p:ph type="title"/>
          </p:nvPr>
        </p:nvSpPr>
        <p:spPr>
          <a:xfrm>
            <a:off x="159391" y="109057"/>
            <a:ext cx="11887199" cy="838899"/>
          </a:xfr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12700">
            <a:solidFill>
              <a:schemeClr val="tx1"/>
            </a:solidFill>
          </a:ln>
        </p:spPr>
        <p:txBody>
          <a:bodyPr/>
          <a:lstStyle/>
          <a:p>
            <a:pPr algn="ctr"/>
            <a:r>
              <a:rPr lang="en-CA" b="1" u="sng" dirty="0">
                <a:latin typeface="+mn-lt"/>
              </a:rPr>
              <a:t>5 S’s – Windows of Optimal Trainability</a:t>
            </a:r>
          </a:p>
        </p:txBody>
      </p:sp>
      <p:sp>
        <p:nvSpPr>
          <p:cNvPr id="3" name="Content Placeholder 2">
            <a:extLst>
              <a:ext uri="{FF2B5EF4-FFF2-40B4-BE49-F238E27FC236}">
                <a16:creationId xmlns:a16="http://schemas.microsoft.com/office/drawing/2014/main" id="{79C801AD-0314-4A10-BEC2-BC0F308D348B}"/>
              </a:ext>
            </a:extLst>
          </p:cNvPr>
          <p:cNvSpPr>
            <a:spLocks noGrp="1"/>
          </p:cNvSpPr>
          <p:nvPr>
            <p:ph idx="1"/>
          </p:nvPr>
        </p:nvSpPr>
        <p:spPr>
          <a:xfrm>
            <a:off x="159391" y="1065402"/>
            <a:ext cx="11887199" cy="5683541"/>
          </a:xfr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12700">
            <a:solidFill>
              <a:schemeClr val="tx1"/>
            </a:solidFill>
          </a:ln>
        </p:spPr>
        <p:txBody>
          <a:bodyPr>
            <a:normAutofit lnSpcReduction="10000"/>
          </a:bodyPr>
          <a:lstStyle/>
          <a:p>
            <a:pPr marL="0" indent="0" algn="ctr">
              <a:buNone/>
            </a:pPr>
            <a:r>
              <a:rPr lang="en-CA" dirty="0">
                <a:latin typeface="Arial Rounded MT Bold" panose="020F0704030504030204" pitchFamily="34" charset="0"/>
              </a:rPr>
              <a:t>Trainability is the responsiveness/adaptation to a training stimulus at different stages of growth and maturation</a:t>
            </a:r>
          </a:p>
          <a:p>
            <a:pPr marL="0" indent="0" algn="ctr">
              <a:buNone/>
            </a:pPr>
            <a:endParaRPr lang="en-CA" dirty="0">
              <a:latin typeface="Arial Rounded MT Bold" panose="020F0704030504030204" pitchFamily="34" charset="0"/>
            </a:endParaRPr>
          </a:p>
          <a:p>
            <a:pPr marL="514350" indent="-514350" algn="ctr">
              <a:buAutoNum type="arabicPeriod"/>
            </a:pPr>
            <a:r>
              <a:rPr lang="en-CA" dirty="0">
                <a:latin typeface="Arial Rounded MT Bold" panose="020F0704030504030204" pitchFamily="34" charset="0"/>
              </a:rPr>
              <a:t>Stamina (Endurance) </a:t>
            </a:r>
          </a:p>
          <a:p>
            <a:pPr marL="0" indent="0" algn="ctr">
              <a:buNone/>
            </a:pPr>
            <a:endParaRPr lang="en-CA" dirty="0">
              <a:latin typeface="Arial Rounded MT Bold" panose="020F0704030504030204" pitchFamily="34" charset="0"/>
            </a:endParaRPr>
          </a:p>
          <a:p>
            <a:pPr marL="0" indent="0" algn="ctr">
              <a:buNone/>
            </a:pPr>
            <a:r>
              <a:rPr lang="en-CA" dirty="0">
                <a:latin typeface="Arial Rounded MT Bold" panose="020F0704030504030204" pitchFamily="34" charset="0"/>
              </a:rPr>
              <a:t>2. Strength</a:t>
            </a:r>
          </a:p>
          <a:p>
            <a:pPr marL="0" indent="0" algn="ctr">
              <a:buNone/>
            </a:pPr>
            <a:endParaRPr lang="en-CA" dirty="0">
              <a:latin typeface="Arial Rounded MT Bold" panose="020F0704030504030204" pitchFamily="34" charset="0"/>
            </a:endParaRPr>
          </a:p>
          <a:p>
            <a:pPr marL="0" indent="0" algn="ctr">
              <a:buNone/>
            </a:pPr>
            <a:r>
              <a:rPr lang="en-CA" dirty="0">
                <a:latin typeface="Arial Rounded MT Bold" panose="020F0704030504030204" pitchFamily="34" charset="0"/>
              </a:rPr>
              <a:t>3.Speed</a:t>
            </a:r>
          </a:p>
          <a:p>
            <a:pPr marL="0" indent="0" algn="ctr">
              <a:buNone/>
            </a:pPr>
            <a:endParaRPr lang="en-CA" dirty="0">
              <a:latin typeface="Arial Rounded MT Bold" panose="020F0704030504030204" pitchFamily="34" charset="0"/>
            </a:endParaRPr>
          </a:p>
          <a:p>
            <a:pPr marL="0" indent="0" algn="ctr">
              <a:buNone/>
            </a:pPr>
            <a:r>
              <a:rPr lang="en-CA" dirty="0">
                <a:latin typeface="Arial Rounded MT Bold" panose="020F0704030504030204" pitchFamily="34" charset="0"/>
              </a:rPr>
              <a:t>4. Skills</a:t>
            </a:r>
          </a:p>
          <a:p>
            <a:pPr marL="0" indent="0" algn="ctr">
              <a:buNone/>
            </a:pPr>
            <a:endParaRPr lang="en-CA" dirty="0">
              <a:latin typeface="Arial Rounded MT Bold" panose="020F0704030504030204" pitchFamily="34" charset="0"/>
            </a:endParaRPr>
          </a:p>
          <a:p>
            <a:pPr marL="0" indent="0" algn="ctr">
              <a:buNone/>
            </a:pPr>
            <a:r>
              <a:rPr lang="en-CA" dirty="0">
                <a:latin typeface="Arial Rounded MT Bold" panose="020F0704030504030204" pitchFamily="34" charset="0"/>
              </a:rPr>
              <a:t>5. Suppleness (Flexibility) </a:t>
            </a:r>
          </a:p>
        </p:txBody>
      </p:sp>
    </p:spTree>
    <p:extLst>
      <p:ext uri="{BB962C8B-B14F-4D97-AF65-F5344CB8AC3E}">
        <p14:creationId xmlns:p14="http://schemas.microsoft.com/office/powerpoint/2010/main" val="316765427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p14:dur="150">
        <p159:morph option="byObject"/>
      </p:transition>
    </mc:Choice>
    <mc:Fallback xmlns="">
      <p:transition>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4653D4-BD3A-4299-8648-396CFCE79475}"/>
              </a:ext>
            </a:extLst>
          </p:cNvPr>
          <p:cNvSpPr>
            <a:spLocks noGrp="1"/>
          </p:cNvSpPr>
          <p:nvPr>
            <p:ph type="title"/>
          </p:nvPr>
        </p:nvSpPr>
        <p:spPr>
          <a:xfrm>
            <a:off x="152400" y="83891"/>
            <a:ext cx="11912600" cy="1023456"/>
          </a:xfr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style>
          <a:lnRef idx="2">
            <a:schemeClr val="dk1"/>
          </a:lnRef>
          <a:fillRef idx="1">
            <a:schemeClr val="lt1"/>
          </a:fillRef>
          <a:effectRef idx="0">
            <a:schemeClr val="dk1"/>
          </a:effectRef>
          <a:fontRef idx="minor">
            <a:schemeClr val="dk1"/>
          </a:fontRef>
        </p:style>
        <p:txBody>
          <a:bodyPr/>
          <a:lstStyle/>
          <a:p>
            <a:pPr algn="ctr"/>
            <a:r>
              <a:rPr lang="en-CA" b="1" dirty="0" err="1">
                <a:latin typeface="Arial" panose="020B0604020202020204" pitchFamily="34" charset="0"/>
                <a:cs typeface="Arial" panose="020B0604020202020204" pitchFamily="34" charset="0"/>
              </a:rPr>
              <a:t>CanSkate</a:t>
            </a:r>
            <a:r>
              <a:rPr lang="en-CA" b="1" dirty="0">
                <a:latin typeface="Arial" panose="020B0604020202020204" pitchFamily="34" charset="0"/>
                <a:cs typeface="Arial" panose="020B0604020202020204" pitchFamily="34" charset="0"/>
              </a:rPr>
              <a:t>/</a:t>
            </a:r>
            <a:r>
              <a:rPr lang="en-CA" b="1" dirty="0" err="1">
                <a:latin typeface="Arial" panose="020B0604020202020204" pitchFamily="34" charset="0"/>
                <a:cs typeface="Arial" panose="020B0604020202020204" pitchFamily="34" charset="0"/>
              </a:rPr>
              <a:t>CanPowerSkate</a:t>
            </a:r>
            <a:r>
              <a:rPr lang="en-CA" b="1" dirty="0">
                <a:latin typeface="Arial" panose="020B0604020202020204" pitchFamily="34" charset="0"/>
                <a:cs typeface="Arial" panose="020B0604020202020204" pitchFamily="34" charset="0"/>
              </a:rPr>
              <a:t>/</a:t>
            </a:r>
            <a:r>
              <a:rPr lang="en-CA" b="1" dirty="0" err="1">
                <a:latin typeface="Arial" panose="020B0604020202020204" pitchFamily="34" charset="0"/>
                <a:cs typeface="Arial" panose="020B0604020202020204" pitchFamily="34" charset="0"/>
              </a:rPr>
              <a:t>StarPrep</a:t>
            </a:r>
            <a:r>
              <a:rPr lang="en-CA" b="1" dirty="0">
                <a:latin typeface="Arial" panose="020B0604020202020204" pitchFamily="34" charset="0"/>
                <a:cs typeface="Arial" panose="020B0604020202020204" pitchFamily="34" charset="0"/>
              </a:rPr>
              <a:t> </a:t>
            </a:r>
          </a:p>
        </p:txBody>
      </p:sp>
      <p:sp>
        <p:nvSpPr>
          <p:cNvPr id="3" name="Content Placeholder 2">
            <a:extLst>
              <a:ext uri="{FF2B5EF4-FFF2-40B4-BE49-F238E27FC236}">
                <a16:creationId xmlns:a16="http://schemas.microsoft.com/office/drawing/2014/main" id="{28910824-F607-4F1D-AED8-FE67C77AB345}"/>
              </a:ext>
            </a:extLst>
          </p:cNvPr>
          <p:cNvSpPr>
            <a:spLocks noGrp="1"/>
          </p:cNvSpPr>
          <p:nvPr>
            <p:ph idx="1"/>
          </p:nvPr>
        </p:nvSpPr>
        <p:spPr>
          <a:xfrm>
            <a:off x="152400" y="1291906"/>
            <a:ext cx="11912600" cy="5417772"/>
          </a:xfr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style>
          <a:lnRef idx="2">
            <a:schemeClr val="dk1"/>
          </a:lnRef>
          <a:fillRef idx="1">
            <a:schemeClr val="lt1"/>
          </a:fillRef>
          <a:effectRef idx="0">
            <a:schemeClr val="dk1"/>
          </a:effectRef>
          <a:fontRef idx="minor">
            <a:schemeClr val="dk1"/>
          </a:fontRef>
        </p:style>
        <p:txBody>
          <a:bodyPr>
            <a:normAutofit/>
          </a:bodyPr>
          <a:lstStyle/>
          <a:p>
            <a:pPr algn="ctr">
              <a:lnSpc>
                <a:spcPct val="150000"/>
              </a:lnSpc>
              <a:buFont typeface="Wingdings" panose="05000000000000000000" pitchFamily="2" charset="2"/>
              <a:buChar char="§"/>
            </a:pPr>
            <a:r>
              <a:rPr lang="en-CA" sz="2000" b="1" dirty="0">
                <a:latin typeface="Arial Rounded MT Bold" panose="020F0704030504030204" pitchFamily="34" charset="0"/>
              </a:rPr>
              <a:t>1 to 2 times a week</a:t>
            </a:r>
          </a:p>
          <a:p>
            <a:pPr algn="ctr">
              <a:lnSpc>
                <a:spcPct val="150000"/>
              </a:lnSpc>
              <a:buFont typeface="Wingdings" panose="05000000000000000000" pitchFamily="2" charset="2"/>
              <a:buChar char="§"/>
            </a:pPr>
            <a:r>
              <a:rPr lang="en-CA" sz="2000" b="1" dirty="0">
                <a:latin typeface="Arial Rounded MT Bold" panose="020F0704030504030204" pitchFamily="34" charset="0"/>
              </a:rPr>
              <a:t>Group Lessons/Parent and Tot/Open to all ages</a:t>
            </a:r>
          </a:p>
          <a:p>
            <a:pPr algn="ctr">
              <a:lnSpc>
                <a:spcPct val="150000"/>
              </a:lnSpc>
              <a:buFont typeface="Wingdings" panose="05000000000000000000" pitchFamily="2" charset="2"/>
              <a:buChar char="§"/>
            </a:pPr>
            <a:r>
              <a:rPr lang="en-CA" sz="2000" b="1" dirty="0">
                <a:latin typeface="Arial Rounded MT Bold" panose="020F0704030504030204" pitchFamily="34" charset="0"/>
              </a:rPr>
              <a:t>Certified Coaches, Coaches in Training, and Program Assistants</a:t>
            </a:r>
          </a:p>
          <a:p>
            <a:pPr algn="ctr">
              <a:lnSpc>
                <a:spcPct val="150000"/>
              </a:lnSpc>
              <a:buFont typeface="Wingdings" panose="05000000000000000000" pitchFamily="2" charset="2"/>
              <a:buChar char="§"/>
            </a:pPr>
            <a:r>
              <a:rPr lang="en-CA" sz="2000" b="1" dirty="0">
                <a:latin typeface="Arial Rounded MT Bold" panose="020F0704030504030204" pitchFamily="34" charset="0"/>
              </a:rPr>
              <a:t>Introduction to Basic Skating </a:t>
            </a:r>
            <a:r>
              <a:rPr lang="en-CA" sz="2000" b="1" dirty="0">
                <a:solidFill>
                  <a:schemeClr val="tx1"/>
                </a:solidFill>
                <a:latin typeface="Arial Rounded MT Bold" panose="020F0704030504030204" pitchFamily="34" charset="0"/>
              </a:rPr>
              <a:t>Skills </a:t>
            </a:r>
            <a:r>
              <a:rPr lang="en-CA" sz="2000" b="1" dirty="0">
                <a:latin typeface="Arial Rounded MT Bold" panose="020F0704030504030204" pitchFamily="34" charset="0"/>
              </a:rPr>
              <a:t>Agility, Balance, Control</a:t>
            </a:r>
            <a:endParaRPr lang="en-CA" sz="2000" b="1" dirty="0">
              <a:solidFill>
                <a:schemeClr val="tx1"/>
              </a:solidFill>
              <a:latin typeface="Arial Rounded MT Bold" panose="020F0704030504030204" pitchFamily="34" charset="0"/>
            </a:endParaRPr>
          </a:p>
          <a:p>
            <a:pPr algn="ctr">
              <a:lnSpc>
                <a:spcPct val="150000"/>
              </a:lnSpc>
              <a:buFont typeface="Wingdings" panose="05000000000000000000" pitchFamily="2" charset="2"/>
              <a:buChar char="§"/>
            </a:pPr>
            <a:r>
              <a:rPr lang="en-CA" sz="2000" b="1" dirty="0">
                <a:solidFill>
                  <a:schemeClr val="tx1"/>
                </a:solidFill>
                <a:latin typeface="Arial Rounded MT Bold" panose="020F0704030504030204" pitchFamily="34" charset="0"/>
              </a:rPr>
              <a:t>Identify keen skaters </a:t>
            </a:r>
            <a:r>
              <a:rPr lang="en-CA" sz="2000" b="1" dirty="0">
                <a:latin typeface="Arial Rounded MT Bold" panose="020F0704030504030204" pitchFamily="34" charset="0"/>
              </a:rPr>
              <a:t>shows ability and talent and communicate information to parents  regarding accelerate programing. </a:t>
            </a:r>
            <a:endParaRPr lang="en-CA" sz="2000" b="1" dirty="0">
              <a:solidFill>
                <a:schemeClr val="tx1"/>
              </a:solidFill>
              <a:latin typeface="Arial Rounded MT Bold" panose="020F0704030504030204" pitchFamily="34" charset="0"/>
            </a:endParaRPr>
          </a:p>
          <a:p>
            <a:pPr algn="ctr">
              <a:lnSpc>
                <a:spcPct val="150000"/>
              </a:lnSpc>
              <a:buFont typeface="Wingdings" panose="05000000000000000000" pitchFamily="2" charset="2"/>
              <a:buChar char="§"/>
            </a:pPr>
            <a:r>
              <a:rPr lang="en-CA" sz="2000" b="1" dirty="0">
                <a:latin typeface="Arial Rounded MT Bold" panose="020F0704030504030204" pitchFamily="34" charset="0"/>
              </a:rPr>
              <a:t>Offer off-ice activities if ice time is limited</a:t>
            </a:r>
          </a:p>
          <a:p>
            <a:pPr algn="ctr">
              <a:lnSpc>
                <a:spcPct val="150000"/>
              </a:lnSpc>
              <a:buFont typeface="Wingdings" panose="05000000000000000000" pitchFamily="2" charset="2"/>
              <a:buChar char="§"/>
            </a:pPr>
            <a:r>
              <a:rPr lang="en-CA" sz="2000" b="1" dirty="0">
                <a:latin typeface="Arial Rounded MT Bold" panose="020F0704030504030204" pitchFamily="34" charset="0"/>
              </a:rPr>
              <a:t>Pre-Star/Jr. Prep/Advanced </a:t>
            </a:r>
            <a:r>
              <a:rPr lang="en-CA" sz="2000" b="1" dirty="0" err="1">
                <a:latin typeface="Arial Rounded MT Bold" panose="020F0704030504030204" pitchFamily="34" charset="0"/>
              </a:rPr>
              <a:t>CanSkate</a:t>
            </a:r>
            <a:r>
              <a:rPr lang="en-CA" sz="2000" b="1" dirty="0">
                <a:latin typeface="Arial Rounded MT Bold" panose="020F0704030504030204" pitchFamily="34" charset="0"/>
              </a:rPr>
              <a:t> – 2 to 3 times a week</a:t>
            </a:r>
          </a:p>
          <a:p>
            <a:pPr algn="ctr">
              <a:lnSpc>
                <a:spcPct val="150000"/>
              </a:lnSpc>
              <a:buFont typeface="Wingdings" panose="05000000000000000000" pitchFamily="2" charset="2"/>
              <a:buChar char="§"/>
            </a:pPr>
            <a:r>
              <a:rPr lang="en-CA" sz="2000" b="1" dirty="0">
                <a:latin typeface="Arial Rounded MT Bold" panose="020F0704030504030204" pitchFamily="34" charset="0"/>
              </a:rPr>
              <a:t>Carnivals and Ice Shows,  Funfest! </a:t>
            </a:r>
          </a:p>
          <a:p>
            <a:pPr marL="0" indent="0" algn="ctr">
              <a:buNone/>
            </a:pPr>
            <a:endParaRPr lang="en-CA" b="1" dirty="0"/>
          </a:p>
          <a:p>
            <a:pPr marL="0" indent="0" algn="ctr">
              <a:buNone/>
            </a:pPr>
            <a:endParaRPr lang="en-CA" dirty="0"/>
          </a:p>
          <a:p>
            <a:pPr marL="0" indent="0" algn="ctr">
              <a:buNone/>
            </a:pPr>
            <a:endParaRPr lang="en-CA" dirty="0"/>
          </a:p>
          <a:p>
            <a:pPr marL="0" indent="0" algn="ctr">
              <a:buNone/>
            </a:pPr>
            <a:endParaRPr lang="en-CA" dirty="0"/>
          </a:p>
          <a:p>
            <a:pPr marL="0" indent="0" algn="ctr">
              <a:buNone/>
            </a:pPr>
            <a:endParaRPr lang="en-CA" dirty="0"/>
          </a:p>
        </p:txBody>
      </p:sp>
    </p:spTree>
    <p:extLst>
      <p:ext uri="{BB962C8B-B14F-4D97-AF65-F5344CB8AC3E}">
        <p14:creationId xmlns:p14="http://schemas.microsoft.com/office/powerpoint/2010/main" val="177207692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p14:dur="150">
        <p159:morph option="byObject"/>
      </p:transition>
    </mc:Choice>
    <mc:Fallback xmlns="">
      <p:transition>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E079F4-434D-4A93-A24B-78E0F9844E6F}"/>
              </a:ext>
            </a:extLst>
          </p:cNvPr>
          <p:cNvSpPr>
            <a:spLocks noGrp="1"/>
          </p:cNvSpPr>
          <p:nvPr>
            <p:ph type="title"/>
          </p:nvPr>
        </p:nvSpPr>
        <p:spPr>
          <a:xfrm>
            <a:off x="140677" y="96715"/>
            <a:ext cx="11913577" cy="808893"/>
          </a:xfr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12700">
            <a:solidFill>
              <a:schemeClr val="tx1"/>
            </a:solidFill>
          </a:ln>
        </p:spPr>
        <p:txBody>
          <a:bodyPr/>
          <a:lstStyle/>
          <a:p>
            <a:pPr algn="ctr"/>
            <a:r>
              <a:rPr lang="en-CA" b="1" dirty="0">
                <a:latin typeface="+mn-lt"/>
              </a:rPr>
              <a:t>Star Skate 1 to 5</a:t>
            </a:r>
          </a:p>
        </p:txBody>
      </p:sp>
      <p:sp>
        <p:nvSpPr>
          <p:cNvPr id="3" name="Content Placeholder 2">
            <a:extLst>
              <a:ext uri="{FF2B5EF4-FFF2-40B4-BE49-F238E27FC236}">
                <a16:creationId xmlns:a16="http://schemas.microsoft.com/office/drawing/2014/main" id="{7C79D3D3-8B33-433C-8D2B-46CCAD4BA983}"/>
              </a:ext>
            </a:extLst>
          </p:cNvPr>
          <p:cNvSpPr>
            <a:spLocks noGrp="1"/>
          </p:cNvSpPr>
          <p:nvPr>
            <p:ph idx="1"/>
          </p:nvPr>
        </p:nvSpPr>
        <p:spPr>
          <a:xfrm>
            <a:off x="140677" y="1026160"/>
            <a:ext cx="11913577" cy="5735125"/>
          </a:xfr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12700">
            <a:solidFill>
              <a:schemeClr val="tx1"/>
            </a:solidFill>
          </a:ln>
        </p:spPr>
        <p:txBody>
          <a:bodyPr>
            <a:normAutofit fontScale="77500" lnSpcReduction="20000"/>
          </a:bodyPr>
          <a:lstStyle/>
          <a:p>
            <a:pPr algn="ctr">
              <a:lnSpc>
                <a:spcPct val="110000"/>
              </a:lnSpc>
              <a:buFont typeface="Wingdings" panose="05000000000000000000" pitchFamily="2" charset="2"/>
              <a:buChar char="§"/>
            </a:pPr>
            <a:r>
              <a:rPr lang="en-CA" sz="3100" dirty="0">
                <a:latin typeface="Arial Rounded MT Bold" panose="020F0704030504030204" pitchFamily="34" charset="0"/>
              </a:rPr>
              <a:t>2 to 3 times a week </a:t>
            </a:r>
          </a:p>
          <a:p>
            <a:pPr algn="ctr">
              <a:lnSpc>
                <a:spcPct val="110000"/>
              </a:lnSpc>
              <a:buFont typeface="Wingdings" panose="05000000000000000000" pitchFamily="2" charset="2"/>
              <a:buChar char="§"/>
            </a:pPr>
            <a:r>
              <a:rPr lang="en-CA" sz="3100" dirty="0">
                <a:latin typeface="Arial Rounded MT Bold" panose="020F0704030504030204" pitchFamily="34" charset="0"/>
              </a:rPr>
              <a:t>Off-Ice Training and Involvement in other Sports</a:t>
            </a:r>
          </a:p>
          <a:p>
            <a:pPr algn="ctr">
              <a:lnSpc>
                <a:spcPct val="110000"/>
              </a:lnSpc>
              <a:buFont typeface="Wingdings" panose="05000000000000000000" pitchFamily="2" charset="2"/>
              <a:buChar char="§"/>
            </a:pPr>
            <a:r>
              <a:rPr lang="en-CA" sz="3100" dirty="0">
                <a:latin typeface="Arial Rounded MT Bold" panose="020F0704030504030204" pitchFamily="34" charset="0"/>
              </a:rPr>
              <a:t>Group/Semi-Private/Private Lessons/Yearly Training Plan </a:t>
            </a:r>
          </a:p>
          <a:p>
            <a:pPr algn="ctr">
              <a:lnSpc>
                <a:spcPct val="110000"/>
              </a:lnSpc>
              <a:buFont typeface="Wingdings" panose="05000000000000000000" pitchFamily="2" charset="2"/>
              <a:buChar char="§"/>
            </a:pPr>
            <a:r>
              <a:rPr lang="en-CA" sz="3100" dirty="0">
                <a:latin typeface="Arial Rounded MT Bold" panose="020F0704030504030204" pitchFamily="34" charset="0"/>
              </a:rPr>
              <a:t>Introduction figure skating programing – free skate, skating skills, dance, pair skating, artistic, synchro</a:t>
            </a:r>
          </a:p>
          <a:p>
            <a:pPr algn="ctr">
              <a:lnSpc>
                <a:spcPct val="110000"/>
              </a:lnSpc>
              <a:buFont typeface="Wingdings" panose="05000000000000000000" pitchFamily="2" charset="2"/>
              <a:buChar char="§"/>
            </a:pPr>
            <a:r>
              <a:rPr lang="en-CA" sz="3100" dirty="0">
                <a:latin typeface="Arial Rounded MT Bold" panose="020F0704030504030204" pitchFamily="34" charset="0"/>
              </a:rPr>
              <a:t>Introduction to competitions and tests</a:t>
            </a:r>
          </a:p>
          <a:p>
            <a:pPr algn="ctr">
              <a:lnSpc>
                <a:spcPct val="110000"/>
              </a:lnSpc>
              <a:buFont typeface="Wingdings" panose="05000000000000000000" pitchFamily="2" charset="2"/>
              <a:buChar char="§"/>
            </a:pPr>
            <a:r>
              <a:rPr lang="en-CA" sz="3100" dirty="0">
                <a:latin typeface="Arial Rounded MT Bold" panose="020F0704030504030204" pitchFamily="34" charset="0"/>
              </a:rPr>
              <a:t>Testing done by coach</a:t>
            </a:r>
          </a:p>
          <a:p>
            <a:pPr algn="ctr">
              <a:lnSpc>
                <a:spcPct val="110000"/>
              </a:lnSpc>
              <a:buFont typeface="Wingdings" panose="05000000000000000000" pitchFamily="2" charset="2"/>
              <a:buChar char="§"/>
            </a:pPr>
            <a:r>
              <a:rPr lang="en-CA" sz="3100" dirty="0">
                <a:latin typeface="Arial Rounded MT Bold" panose="020F0704030504030204" pitchFamily="34" charset="0"/>
              </a:rPr>
              <a:t>Ice Shows, Exhibitions, Simulations, Prospects Program</a:t>
            </a:r>
          </a:p>
          <a:p>
            <a:pPr algn="ctr">
              <a:lnSpc>
                <a:spcPct val="110000"/>
              </a:lnSpc>
              <a:buFont typeface="Wingdings" panose="05000000000000000000" pitchFamily="2" charset="2"/>
              <a:buChar char="§"/>
            </a:pPr>
            <a:r>
              <a:rPr lang="en-CA" sz="3100" dirty="0">
                <a:latin typeface="Arial Rounded MT Bold" panose="020F0704030504030204" pitchFamily="34" charset="0"/>
              </a:rPr>
              <a:t>Celebration of Achievements </a:t>
            </a:r>
          </a:p>
          <a:p>
            <a:pPr algn="ctr">
              <a:lnSpc>
                <a:spcPct val="110000"/>
              </a:lnSpc>
              <a:buFont typeface="Wingdings" panose="05000000000000000000" pitchFamily="2" charset="2"/>
              <a:buChar char="§"/>
            </a:pPr>
            <a:r>
              <a:rPr lang="en-CA" sz="3100" dirty="0">
                <a:latin typeface="Arial Rounded MT Bold" panose="020F0704030504030204" pitchFamily="34" charset="0"/>
              </a:rPr>
              <a:t>Identify keen skaters and talk to parents for possible increase commitment level (time, financial, competitions/assessments)</a:t>
            </a:r>
          </a:p>
          <a:p>
            <a:pPr marL="0" indent="0" algn="ctr">
              <a:buNone/>
            </a:pPr>
            <a:endParaRPr lang="en-CA" sz="3600" dirty="0">
              <a:latin typeface="Arial Rounded MT Bold" panose="020F0704030504030204" pitchFamily="34" charset="0"/>
            </a:endParaRPr>
          </a:p>
          <a:p>
            <a:pPr marL="0" indent="0" algn="ctr">
              <a:buNone/>
            </a:pPr>
            <a:r>
              <a:rPr lang="en-CA" sz="3400" dirty="0"/>
              <a:t>  </a:t>
            </a:r>
          </a:p>
          <a:p>
            <a:pPr marL="0" indent="0" algn="ctr">
              <a:buNone/>
            </a:pPr>
            <a:endParaRPr lang="en-CA" dirty="0"/>
          </a:p>
        </p:txBody>
      </p:sp>
    </p:spTree>
    <p:extLst>
      <p:ext uri="{BB962C8B-B14F-4D97-AF65-F5344CB8AC3E}">
        <p14:creationId xmlns:p14="http://schemas.microsoft.com/office/powerpoint/2010/main" val="104451404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p14:dur="150">
        <p159:morph option="byObject"/>
      </p:transition>
    </mc:Choice>
    <mc:Fallback xmlns="">
      <p:transition>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292625-EE79-4A97-9BEA-C88BCD271F76}"/>
              </a:ext>
            </a:extLst>
          </p:cNvPr>
          <p:cNvSpPr>
            <a:spLocks noGrp="1"/>
          </p:cNvSpPr>
          <p:nvPr>
            <p:ph type="title"/>
          </p:nvPr>
        </p:nvSpPr>
        <p:spPr>
          <a:xfrm>
            <a:off x="140677" y="123093"/>
            <a:ext cx="11948745" cy="817684"/>
          </a:xfr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12700">
            <a:solidFill>
              <a:schemeClr val="tx1"/>
            </a:solidFill>
          </a:ln>
        </p:spPr>
        <p:txBody>
          <a:bodyPr/>
          <a:lstStyle/>
          <a:p>
            <a:pPr algn="ctr"/>
            <a:r>
              <a:rPr lang="en-CA" b="1" u="sng" dirty="0">
                <a:latin typeface="+mn-lt"/>
              </a:rPr>
              <a:t>Star Skate 6 to 10/Gold/Competitive </a:t>
            </a:r>
          </a:p>
        </p:txBody>
      </p:sp>
      <p:sp>
        <p:nvSpPr>
          <p:cNvPr id="3" name="Content Placeholder 2">
            <a:extLst>
              <a:ext uri="{FF2B5EF4-FFF2-40B4-BE49-F238E27FC236}">
                <a16:creationId xmlns:a16="http://schemas.microsoft.com/office/drawing/2014/main" id="{FD0280BC-77C4-4834-8AF5-ADE0003CE6B3}"/>
              </a:ext>
            </a:extLst>
          </p:cNvPr>
          <p:cNvSpPr>
            <a:spLocks noGrp="1"/>
          </p:cNvSpPr>
          <p:nvPr>
            <p:ph idx="1"/>
          </p:nvPr>
        </p:nvSpPr>
        <p:spPr>
          <a:xfrm>
            <a:off x="140677" y="1028700"/>
            <a:ext cx="11922369" cy="5706207"/>
          </a:xfr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12700">
            <a:solidFill>
              <a:schemeClr val="tx1"/>
            </a:solidFill>
          </a:ln>
        </p:spPr>
        <p:txBody>
          <a:bodyPr>
            <a:normAutofit/>
          </a:bodyPr>
          <a:lstStyle/>
          <a:p>
            <a:pPr algn="ctr">
              <a:lnSpc>
                <a:spcPct val="100000"/>
              </a:lnSpc>
              <a:buFont typeface="Wingdings" panose="05000000000000000000" pitchFamily="2" charset="2"/>
              <a:buChar char="§"/>
            </a:pPr>
            <a:r>
              <a:rPr lang="en-CA" dirty="0">
                <a:latin typeface="Arial Rounded MT Bold" panose="020F0704030504030204" pitchFamily="34" charset="0"/>
              </a:rPr>
              <a:t>4 to 5 times a week</a:t>
            </a:r>
          </a:p>
          <a:p>
            <a:pPr algn="ctr">
              <a:lnSpc>
                <a:spcPct val="100000"/>
              </a:lnSpc>
              <a:buFont typeface="Wingdings" panose="05000000000000000000" pitchFamily="2" charset="2"/>
              <a:buChar char="§"/>
            </a:pPr>
            <a:r>
              <a:rPr lang="en-CA" dirty="0">
                <a:latin typeface="Arial Rounded MT Bold" panose="020F0704030504030204" pitchFamily="34" charset="0"/>
              </a:rPr>
              <a:t>Increase of complex skill development </a:t>
            </a:r>
          </a:p>
          <a:p>
            <a:pPr algn="ctr">
              <a:lnSpc>
                <a:spcPct val="100000"/>
              </a:lnSpc>
              <a:buFont typeface="Wingdings" panose="05000000000000000000" pitchFamily="2" charset="2"/>
              <a:buChar char="§"/>
            </a:pPr>
            <a:r>
              <a:rPr lang="en-CA" dirty="0">
                <a:latin typeface="Arial Rounded MT Bold" panose="020F0704030504030204" pitchFamily="34" charset="0"/>
              </a:rPr>
              <a:t>Group/Semi-Private/Private Lessons, Yearly Training Plan, Off-Ice Training</a:t>
            </a:r>
          </a:p>
          <a:p>
            <a:pPr algn="ctr">
              <a:lnSpc>
                <a:spcPct val="100000"/>
              </a:lnSpc>
              <a:buFont typeface="Wingdings" panose="05000000000000000000" pitchFamily="2" charset="2"/>
              <a:buChar char="§"/>
            </a:pPr>
            <a:r>
              <a:rPr lang="en-CA" dirty="0">
                <a:latin typeface="Arial Rounded MT Bold" panose="020F0704030504030204" pitchFamily="34" charset="0"/>
              </a:rPr>
              <a:t>Higher Level Skates </a:t>
            </a:r>
          </a:p>
          <a:p>
            <a:pPr algn="ctr">
              <a:lnSpc>
                <a:spcPct val="100000"/>
              </a:lnSpc>
              <a:buFont typeface="Wingdings" panose="05000000000000000000" pitchFamily="2" charset="2"/>
              <a:buChar char="§"/>
            </a:pPr>
            <a:r>
              <a:rPr lang="en-CA" dirty="0">
                <a:latin typeface="Arial Rounded MT Bold" panose="020F0704030504030204" pitchFamily="34" charset="0"/>
              </a:rPr>
              <a:t>Tests done by certified assessors</a:t>
            </a:r>
          </a:p>
          <a:p>
            <a:pPr algn="ctr">
              <a:lnSpc>
                <a:spcPct val="100000"/>
              </a:lnSpc>
              <a:buFont typeface="Wingdings" panose="05000000000000000000" pitchFamily="2" charset="2"/>
              <a:buChar char="§"/>
            </a:pPr>
            <a:r>
              <a:rPr lang="en-CA" dirty="0">
                <a:latin typeface="Arial Rounded MT Bold" panose="020F0704030504030204" pitchFamily="34" charset="0"/>
              </a:rPr>
              <a:t>Ice Shows, Exhibitions, Simulations</a:t>
            </a:r>
            <a:r>
              <a:rPr lang="en-CA" sz="2800" dirty="0">
                <a:latin typeface="Arial Rounded MT Bold" panose="020F0704030504030204" pitchFamily="34" charset="0"/>
              </a:rPr>
              <a:t>, Prospects Program</a:t>
            </a:r>
            <a:endParaRPr lang="en-CA" dirty="0">
              <a:latin typeface="Arial Rounded MT Bold" panose="020F0704030504030204" pitchFamily="34" charset="0"/>
            </a:endParaRPr>
          </a:p>
          <a:p>
            <a:pPr algn="ctr">
              <a:lnSpc>
                <a:spcPct val="100000"/>
              </a:lnSpc>
              <a:buFont typeface="Wingdings" panose="05000000000000000000" pitchFamily="2" charset="2"/>
              <a:buChar char="§"/>
            </a:pPr>
            <a:r>
              <a:rPr lang="en-CA" dirty="0">
                <a:latin typeface="Arial Rounded MT Bold" panose="020F0704030504030204" pitchFamily="34" charset="0"/>
              </a:rPr>
              <a:t>Apply for the Team Saskatchewan – Competitive, High Performance, Elite </a:t>
            </a:r>
          </a:p>
          <a:p>
            <a:pPr marL="0" indent="0" algn="ctr">
              <a:buNone/>
            </a:pPr>
            <a:endParaRPr lang="en-CA" dirty="0">
              <a:latin typeface="Arial Rounded MT Bold" panose="020F0704030504030204" pitchFamily="34" charset="0"/>
            </a:endParaRPr>
          </a:p>
          <a:p>
            <a:pPr marL="0" indent="0" algn="ctr">
              <a:buNone/>
            </a:pPr>
            <a:endParaRPr lang="en-CA" dirty="0"/>
          </a:p>
        </p:txBody>
      </p:sp>
    </p:spTree>
    <p:extLst>
      <p:ext uri="{BB962C8B-B14F-4D97-AF65-F5344CB8AC3E}">
        <p14:creationId xmlns:p14="http://schemas.microsoft.com/office/powerpoint/2010/main" val="1429742673"/>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p14:dur="150">
        <p159:morph option="byObject"/>
      </p:transition>
    </mc:Choice>
    <mc:Fallback xmlns="">
      <p:transition>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7C4B2D-DCCE-06E4-A57E-1D7B7826564C}"/>
              </a:ext>
            </a:extLst>
          </p:cNvPr>
          <p:cNvSpPr>
            <a:spLocks noGrp="1"/>
          </p:cNvSpPr>
          <p:nvPr>
            <p:ph type="title"/>
          </p:nvPr>
        </p:nvSpPr>
        <p:spPr>
          <a:xfrm>
            <a:off x="152400" y="88234"/>
            <a:ext cx="11903242" cy="986588"/>
          </a:xfr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a:normAutofit fontScale="90000"/>
          </a:bodyPr>
          <a:lstStyle/>
          <a:p>
            <a:pPr algn="ctr"/>
            <a:r>
              <a:rPr lang="en-CA" sz="7200" b="1" u="sng" dirty="0">
                <a:latin typeface="Arial Rounded MT Bold" panose="020F0704030504030204" pitchFamily="34" charset="0"/>
              </a:rPr>
              <a:t>Special Olympics </a:t>
            </a:r>
            <a:endParaRPr lang="en-CA" sz="7200" dirty="0">
              <a:latin typeface="Arial Rounded MT Bold" panose="020F0704030504030204" pitchFamily="34" charset="0"/>
            </a:endParaRPr>
          </a:p>
        </p:txBody>
      </p:sp>
      <p:sp>
        <p:nvSpPr>
          <p:cNvPr id="3" name="Content Placeholder 2">
            <a:extLst>
              <a:ext uri="{FF2B5EF4-FFF2-40B4-BE49-F238E27FC236}">
                <a16:creationId xmlns:a16="http://schemas.microsoft.com/office/drawing/2014/main" id="{E874CDEE-4622-1051-D34B-7BC70358014C}"/>
              </a:ext>
            </a:extLst>
          </p:cNvPr>
          <p:cNvSpPr>
            <a:spLocks noGrp="1"/>
          </p:cNvSpPr>
          <p:nvPr>
            <p:ph idx="1"/>
          </p:nvPr>
        </p:nvSpPr>
        <p:spPr>
          <a:xfrm>
            <a:off x="152399" y="1074822"/>
            <a:ext cx="11903242" cy="5606715"/>
          </a:xfr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a:normAutofit fontScale="92500" lnSpcReduction="10000"/>
          </a:bodyPr>
          <a:lstStyle/>
          <a:p>
            <a:pPr marL="0" indent="0" algn="ctr">
              <a:buNone/>
            </a:pPr>
            <a:r>
              <a:rPr lang="en-CA" sz="3600" b="1" u="sng" dirty="0"/>
              <a:t>Things to Consider </a:t>
            </a:r>
          </a:p>
          <a:p>
            <a:pPr algn="ctr">
              <a:buFontTx/>
              <a:buChar char="-"/>
            </a:pPr>
            <a:r>
              <a:rPr lang="en-CA" dirty="0"/>
              <a:t>Athletes, clubs, and coaches have to be registered with Special Olympics.</a:t>
            </a:r>
          </a:p>
          <a:p>
            <a:pPr algn="ctr">
              <a:buFontTx/>
              <a:buChar char="-"/>
            </a:pPr>
            <a:r>
              <a:rPr lang="en-CA" dirty="0"/>
              <a:t>Athletes, clubs, and coaches must be registered with Skate Canada.</a:t>
            </a:r>
          </a:p>
          <a:p>
            <a:pPr algn="ctr">
              <a:buFontTx/>
              <a:buChar char="-"/>
            </a:pPr>
            <a:r>
              <a:rPr lang="en-CA" dirty="0"/>
              <a:t>Coaches volunteer if on designated S.O. ice</a:t>
            </a:r>
          </a:p>
          <a:p>
            <a:pPr algn="ctr">
              <a:buFontTx/>
              <a:buChar char="-"/>
            </a:pPr>
            <a:r>
              <a:rPr lang="en-CA" dirty="0"/>
              <a:t>Coaches can be paid if on regular club programing ice (there are exceptions) </a:t>
            </a:r>
          </a:p>
          <a:p>
            <a:pPr algn="ctr">
              <a:buFontTx/>
              <a:buChar char="-"/>
            </a:pPr>
            <a:r>
              <a:rPr lang="en-CA" dirty="0"/>
              <a:t>Program Assistants are volunteers (must be registered with SC).</a:t>
            </a:r>
          </a:p>
          <a:p>
            <a:pPr algn="ctr">
              <a:buFontTx/>
              <a:buChar char="-"/>
            </a:pPr>
            <a:r>
              <a:rPr lang="en-CA" dirty="0"/>
              <a:t>On-ice one-on-one aids do not have to pay S.C. registration fees. </a:t>
            </a:r>
          </a:p>
          <a:p>
            <a:pPr algn="ctr">
              <a:buFontTx/>
              <a:buChar char="-"/>
            </a:pPr>
            <a:r>
              <a:rPr lang="en-CA" dirty="0"/>
              <a:t>Coach &amp; PA Ratio: one on one, 1 Coach to 4 Athletes. </a:t>
            </a:r>
          </a:p>
          <a:p>
            <a:pPr algn="ctr">
              <a:buFontTx/>
              <a:buChar char="-"/>
            </a:pPr>
            <a:r>
              <a:rPr lang="en-CA" dirty="0"/>
              <a:t>Meet parents prior to first session get to know the S.O. athlete. </a:t>
            </a:r>
          </a:p>
          <a:p>
            <a:pPr algn="ctr">
              <a:buFontTx/>
              <a:buChar char="-"/>
            </a:pPr>
            <a:r>
              <a:rPr lang="en-CA" dirty="0"/>
              <a:t>Develop a strategy for communication. </a:t>
            </a:r>
          </a:p>
          <a:p>
            <a:pPr algn="ctr">
              <a:buFontTx/>
              <a:buChar char="-"/>
            </a:pPr>
            <a:r>
              <a:rPr lang="en-CA" dirty="0"/>
              <a:t>Coaches must take a course for competitive S.O. skaters. </a:t>
            </a:r>
          </a:p>
          <a:p>
            <a:pPr algn="ctr">
              <a:buFontTx/>
              <a:buChar char="-"/>
            </a:pPr>
            <a:r>
              <a:rPr lang="en-CA" dirty="0"/>
              <a:t>Grants and funding available. </a:t>
            </a:r>
          </a:p>
          <a:p>
            <a:pPr algn="ctr">
              <a:buFontTx/>
              <a:buChar char="-"/>
            </a:pPr>
            <a:endParaRPr lang="en-CA" dirty="0"/>
          </a:p>
        </p:txBody>
      </p:sp>
    </p:spTree>
    <p:extLst>
      <p:ext uri="{BB962C8B-B14F-4D97-AF65-F5344CB8AC3E}">
        <p14:creationId xmlns:p14="http://schemas.microsoft.com/office/powerpoint/2010/main" val="16499119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p14:dur="150">
        <p159:morph option="byObject"/>
      </p:transition>
    </mc:Choice>
    <mc:Fallback xmlns="">
      <p:transition>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E2FE-B123-1706-8CE6-842D3CD2B91F}"/>
              </a:ext>
            </a:extLst>
          </p:cNvPr>
          <p:cNvSpPr>
            <a:spLocks noGrp="1"/>
          </p:cNvSpPr>
          <p:nvPr>
            <p:ph type="title"/>
          </p:nvPr>
        </p:nvSpPr>
        <p:spPr>
          <a:xfrm>
            <a:off x="120318" y="0"/>
            <a:ext cx="11911262" cy="1195136"/>
          </a:xfr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a:normAutofit/>
          </a:bodyPr>
          <a:lstStyle/>
          <a:p>
            <a:pPr algn="ctr"/>
            <a:r>
              <a:rPr lang="en-CA" sz="6600" b="1" u="sng" dirty="0">
                <a:latin typeface="Arial Rounded MT Bold" panose="020F0704030504030204" pitchFamily="34" charset="0"/>
              </a:rPr>
              <a:t>Special Olympics </a:t>
            </a:r>
          </a:p>
        </p:txBody>
      </p:sp>
      <p:sp>
        <p:nvSpPr>
          <p:cNvPr id="3" name="Content Placeholder 2">
            <a:extLst>
              <a:ext uri="{FF2B5EF4-FFF2-40B4-BE49-F238E27FC236}">
                <a16:creationId xmlns:a16="http://schemas.microsoft.com/office/drawing/2014/main" id="{AF497EE6-511A-A379-90D9-B44109E865BB}"/>
              </a:ext>
            </a:extLst>
          </p:cNvPr>
          <p:cNvSpPr>
            <a:spLocks noGrp="1"/>
          </p:cNvSpPr>
          <p:nvPr>
            <p:ph idx="1"/>
          </p:nvPr>
        </p:nvSpPr>
        <p:spPr>
          <a:xfrm>
            <a:off x="120317" y="1291390"/>
            <a:ext cx="11911262" cy="5470356"/>
          </a:xfr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a:lstStyle/>
          <a:p>
            <a:pPr marL="0" indent="0" algn="ctr">
              <a:buNone/>
            </a:pPr>
            <a:r>
              <a:rPr lang="en-CA" b="1" u="sng" dirty="0"/>
              <a:t>Who</a:t>
            </a:r>
            <a:r>
              <a:rPr lang="en-CA" dirty="0"/>
              <a:t> </a:t>
            </a:r>
          </a:p>
          <a:p>
            <a:pPr algn="ctr">
              <a:buFontTx/>
              <a:buChar char="-"/>
            </a:pPr>
            <a:r>
              <a:rPr lang="en-CA" b="1" dirty="0"/>
              <a:t>Anybody who has an intellectual disability (disabilities).  </a:t>
            </a:r>
          </a:p>
          <a:p>
            <a:pPr algn="ctr">
              <a:buFontTx/>
              <a:buChar char="-"/>
            </a:pPr>
            <a:r>
              <a:rPr lang="en-CA" b="1" dirty="0"/>
              <a:t>All ages 2yr and up. </a:t>
            </a:r>
          </a:p>
          <a:p>
            <a:pPr algn="ctr">
              <a:buFontTx/>
              <a:buChar char="-"/>
            </a:pPr>
            <a:r>
              <a:rPr lang="en-CA" b="1" dirty="0"/>
              <a:t>No experience needed</a:t>
            </a:r>
          </a:p>
          <a:p>
            <a:pPr marL="0" indent="0" algn="ctr">
              <a:buNone/>
            </a:pPr>
            <a:r>
              <a:rPr lang="en-CA" b="1" u="sng" dirty="0"/>
              <a:t>What </a:t>
            </a:r>
          </a:p>
          <a:p>
            <a:pPr algn="ctr">
              <a:buFontTx/>
              <a:buChar char="-"/>
            </a:pPr>
            <a:r>
              <a:rPr lang="en-CA" b="1" dirty="0"/>
              <a:t>Proper equipment</a:t>
            </a:r>
          </a:p>
          <a:p>
            <a:pPr marL="0" indent="0" algn="ctr">
              <a:buNone/>
            </a:pPr>
            <a:r>
              <a:rPr lang="en-CA" b="1" dirty="0"/>
              <a:t>Helmet (cage), Proper Skates, Knee &amp; Elbow Pads </a:t>
            </a:r>
          </a:p>
          <a:p>
            <a:pPr marL="0" indent="0" algn="ctr">
              <a:buNone/>
            </a:pPr>
            <a:r>
              <a:rPr lang="en-CA" b="1" u="sng" dirty="0"/>
              <a:t>Where S.O. fit </a:t>
            </a:r>
          </a:p>
          <a:p>
            <a:pPr marL="0" indent="0" algn="ctr">
              <a:buNone/>
            </a:pPr>
            <a:r>
              <a:rPr lang="en-CA" b="1" dirty="0" err="1"/>
              <a:t>Canskate</a:t>
            </a:r>
            <a:r>
              <a:rPr lang="en-CA" b="1" dirty="0"/>
              <a:t>, </a:t>
            </a:r>
            <a:r>
              <a:rPr lang="en-CA" b="1" dirty="0" err="1"/>
              <a:t>CanpowerSkate</a:t>
            </a:r>
            <a:r>
              <a:rPr lang="en-CA" b="1" dirty="0"/>
              <a:t>, Recreation Star and Competitive pathways.</a:t>
            </a:r>
          </a:p>
          <a:p>
            <a:pPr marL="0" indent="0" algn="ctr">
              <a:buNone/>
            </a:pPr>
            <a:endParaRPr lang="en-CA" dirty="0"/>
          </a:p>
          <a:p>
            <a:pPr marL="0" indent="0" algn="ctr">
              <a:buNone/>
            </a:pPr>
            <a:endParaRPr lang="en-CA" dirty="0"/>
          </a:p>
          <a:p>
            <a:pPr algn="ctr">
              <a:buFontTx/>
              <a:buChar char="-"/>
            </a:pPr>
            <a:endParaRPr lang="en-CA" dirty="0"/>
          </a:p>
        </p:txBody>
      </p:sp>
    </p:spTree>
    <p:extLst>
      <p:ext uri="{BB962C8B-B14F-4D97-AF65-F5344CB8AC3E}">
        <p14:creationId xmlns:p14="http://schemas.microsoft.com/office/powerpoint/2010/main" val="725232029"/>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p14:dur="150">
        <p159:morph option="byObject"/>
      </p:transition>
    </mc:Choice>
    <mc:Fallback xmlns="">
      <p:transition>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364C18-E5F3-26F8-70F2-0495D6AB0208}"/>
              </a:ext>
            </a:extLst>
          </p:cNvPr>
          <p:cNvSpPr>
            <a:spLocks noGrp="1"/>
          </p:cNvSpPr>
          <p:nvPr>
            <p:ph type="title"/>
          </p:nvPr>
        </p:nvSpPr>
        <p:spPr>
          <a:xfrm>
            <a:off x="96253" y="96253"/>
            <a:ext cx="11967409" cy="954505"/>
          </a:xfr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a:lstStyle/>
          <a:p>
            <a:pPr algn="ctr"/>
            <a:r>
              <a:rPr lang="en-CA" b="1" dirty="0">
                <a:latin typeface="Arial Rounded MT Bold" panose="020F0704030504030204" pitchFamily="34" charset="0"/>
              </a:rPr>
              <a:t>Adaptive &amp; Inclusive Skating </a:t>
            </a:r>
          </a:p>
        </p:txBody>
      </p:sp>
      <p:sp>
        <p:nvSpPr>
          <p:cNvPr id="3" name="Content Placeholder 2">
            <a:extLst>
              <a:ext uri="{FF2B5EF4-FFF2-40B4-BE49-F238E27FC236}">
                <a16:creationId xmlns:a16="http://schemas.microsoft.com/office/drawing/2014/main" id="{B04DA0B6-A614-C116-CC37-5F1B92E44CC9}"/>
              </a:ext>
            </a:extLst>
          </p:cNvPr>
          <p:cNvSpPr>
            <a:spLocks noGrp="1"/>
          </p:cNvSpPr>
          <p:nvPr>
            <p:ph idx="1"/>
          </p:nvPr>
        </p:nvSpPr>
        <p:spPr>
          <a:xfrm>
            <a:off x="96253" y="1219200"/>
            <a:ext cx="11967409" cy="5542547"/>
          </a:xfr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a:lstStyle/>
          <a:p>
            <a:pPr marL="0" indent="0" algn="ctr">
              <a:buNone/>
            </a:pPr>
            <a:r>
              <a:rPr lang="en-US" b="1" dirty="0">
                <a:solidFill>
                  <a:srgbClr val="000000"/>
                </a:solidFill>
                <a:latin typeface="rmneue"/>
              </a:rPr>
              <a:t>Teaching aids for persons with special needs or disability.</a:t>
            </a:r>
          </a:p>
          <a:p>
            <a:pPr lvl="1" algn="ctr"/>
            <a:r>
              <a:rPr lang="en-US" b="1" dirty="0">
                <a:solidFill>
                  <a:srgbClr val="000000"/>
                </a:solidFill>
                <a:latin typeface="rmneue"/>
              </a:rPr>
              <a:t>Program Assistants</a:t>
            </a:r>
          </a:p>
          <a:p>
            <a:pPr lvl="1" algn="ctr"/>
            <a:r>
              <a:rPr lang="en-US" b="1" dirty="0">
                <a:solidFill>
                  <a:srgbClr val="000000"/>
                </a:solidFill>
                <a:latin typeface="rmneue"/>
              </a:rPr>
              <a:t>Balance aids (stability devices).</a:t>
            </a:r>
          </a:p>
          <a:p>
            <a:pPr lvl="1" algn="ctr"/>
            <a:r>
              <a:rPr lang="en-US" b="1" dirty="0">
                <a:solidFill>
                  <a:srgbClr val="000000"/>
                </a:solidFill>
                <a:latin typeface="rmneue"/>
              </a:rPr>
              <a:t>Customize the needs of the skater. </a:t>
            </a:r>
          </a:p>
          <a:p>
            <a:pPr marL="457200" lvl="1" indent="0" algn="ctr">
              <a:buNone/>
            </a:pPr>
            <a:r>
              <a:rPr lang="en-US" b="1" dirty="0">
                <a:solidFill>
                  <a:srgbClr val="000000"/>
                </a:solidFill>
                <a:latin typeface="rmneue"/>
              </a:rPr>
              <a:t>Skate Canada Link: </a:t>
            </a:r>
            <a:r>
              <a:rPr lang="en-US" b="1" dirty="0">
                <a:solidFill>
                  <a:srgbClr val="000000"/>
                </a:solidFill>
                <a:latin typeface="rmneue"/>
                <a:hlinkClick r:id="rId2"/>
              </a:rPr>
              <a:t>https://skatecanada.ca/2023/10/adaptive-canskate-is-a-win-for-everyone/</a:t>
            </a:r>
            <a:endParaRPr lang="en-US" b="1" dirty="0">
              <a:solidFill>
                <a:srgbClr val="000000"/>
              </a:solidFill>
              <a:latin typeface="rmneue"/>
            </a:endParaRPr>
          </a:p>
          <a:p>
            <a:pPr marL="457200" lvl="1" indent="0" algn="ctr">
              <a:buNone/>
            </a:pPr>
            <a:endParaRPr lang="en-US" b="1" dirty="0">
              <a:solidFill>
                <a:srgbClr val="000000"/>
              </a:solidFill>
              <a:latin typeface="rmneue"/>
            </a:endParaRPr>
          </a:p>
          <a:p>
            <a:pPr marL="0" indent="0" algn="ctr">
              <a:buNone/>
            </a:pPr>
            <a:r>
              <a:rPr lang="en-US" sz="2400" b="1" i="0" dirty="0">
                <a:solidFill>
                  <a:srgbClr val="000000"/>
                </a:solidFill>
                <a:effectLst/>
                <a:latin typeface="rmneue"/>
              </a:rPr>
              <a:t>Listen to 2SLGBTQIA+ members and persons in your community with empathy, respect, and compassion. Their stories are valid and important sources of information and knowledge!</a:t>
            </a:r>
          </a:p>
          <a:p>
            <a:pPr marL="0" indent="0" algn="ctr">
              <a:buNone/>
            </a:pPr>
            <a:endParaRPr lang="en-US" sz="2400" b="1" i="0" dirty="0">
              <a:solidFill>
                <a:srgbClr val="000000"/>
              </a:solidFill>
              <a:effectLst/>
              <a:latin typeface="rmneue"/>
            </a:endParaRPr>
          </a:p>
          <a:p>
            <a:pPr marL="0" indent="0" algn="ctr">
              <a:buNone/>
            </a:pPr>
            <a:r>
              <a:rPr lang="en-US" sz="2400" b="1" i="0" dirty="0">
                <a:solidFill>
                  <a:srgbClr val="000000"/>
                </a:solidFill>
                <a:effectLst/>
                <a:latin typeface="rmneue"/>
              </a:rPr>
              <a:t>Educate yourself, educate others. There are many excellent resources available that provide general and sport-specific information on 2SLGBTQIA+ inclusion that are available through Skate Canada’s website at </a:t>
            </a:r>
            <a:r>
              <a:rPr lang="en-US" sz="2400" b="1" i="0" u="none" strike="noStrike" dirty="0">
                <a:solidFill>
                  <a:srgbClr val="E4002A"/>
                </a:solidFill>
                <a:effectLst/>
                <a:latin typeface="rmneue"/>
                <a:hlinkClick r:id="rId3"/>
              </a:rPr>
              <a:t>https://skatecanada.ca/safe-sport/</a:t>
            </a:r>
            <a:r>
              <a:rPr lang="en-US" sz="2400" b="1" i="0" dirty="0">
                <a:solidFill>
                  <a:srgbClr val="000000"/>
                </a:solidFill>
                <a:effectLst/>
                <a:latin typeface="rmneue"/>
              </a:rPr>
              <a:t>. </a:t>
            </a:r>
          </a:p>
          <a:p>
            <a:pPr lvl="1"/>
            <a:endParaRPr lang="en-US" dirty="0">
              <a:solidFill>
                <a:srgbClr val="000000"/>
              </a:solidFill>
              <a:latin typeface="rmneue"/>
            </a:endParaRPr>
          </a:p>
          <a:p>
            <a:pPr lvl="1"/>
            <a:endParaRPr lang="en-US" dirty="0">
              <a:solidFill>
                <a:srgbClr val="000000"/>
              </a:solidFill>
              <a:latin typeface="rmneue"/>
            </a:endParaRPr>
          </a:p>
        </p:txBody>
      </p:sp>
    </p:spTree>
    <p:extLst>
      <p:ext uri="{BB962C8B-B14F-4D97-AF65-F5344CB8AC3E}">
        <p14:creationId xmlns:p14="http://schemas.microsoft.com/office/powerpoint/2010/main" val="164404810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p14:dur="150">
        <p159:morph option="byObject"/>
      </p:transition>
    </mc:Choice>
    <mc:Fallback xmlns="">
      <p:transition>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Metadata/LabelInfo.xml><?xml version="1.0" encoding="utf-8"?>
<clbl:labelList xmlns:clbl="http://schemas.microsoft.com/office/2020/mipLabelMetadata">
  <clbl:label id="{9715e697-1c31-4156-8581-01c5d1e29c65}" enabled="1" method="Standard" siteId="{cf4e8a24-641b-40d2-905e-9a328b644fab}" contentBits="0" removed="0"/>
</clbl:labelList>
</file>

<file path=docProps/app.xml><?xml version="1.0" encoding="utf-8"?>
<Properties xmlns="http://schemas.openxmlformats.org/officeDocument/2006/extended-properties" xmlns:vt="http://schemas.openxmlformats.org/officeDocument/2006/docPropsVTypes">
  <TotalTime>186</TotalTime>
  <Words>1427</Words>
  <Application>Microsoft Office PowerPoint</Application>
  <PresentationFormat>Widescreen</PresentationFormat>
  <Paragraphs>257</Paragraphs>
  <Slides>20</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20</vt:i4>
      </vt:variant>
    </vt:vector>
  </HeadingPairs>
  <TitlesOfParts>
    <vt:vector size="30" baseType="lpstr">
      <vt:lpstr>Aptos</vt:lpstr>
      <vt:lpstr>arial</vt:lpstr>
      <vt:lpstr>arial</vt:lpstr>
      <vt:lpstr>Arial Rounded MT Bold</vt:lpstr>
      <vt:lpstr>Calibri</vt:lpstr>
      <vt:lpstr>Calibri Light</vt:lpstr>
      <vt:lpstr>Courier New</vt:lpstr>
      <vt:lpstr>rmneue</vt:lpstr>
      <vt:lpstr>Wingdings</vt:lpstr>
      <vt:lpstr>Office Theme</vt:lpstr>
      <vt:lpstr>Skating Pathways </vt:lpstr>
      <vt:lpstr>11 Key Factors Influencing LTD</vt:lpstr>
      <vt:lpstr>5 S’s – Windows of Optimal Trainability</vt:lpstr>
      <vt:lpstr>CanSkate/CanPowerSkate/StarPrep </vt:lpstr>
      <vt:lpstr>Star Skate 1 to 5</vt:lpstr>
      <vt:lpstr>Star Skate 6 to 10/Gold/Competitive </vt:lpstr>
      <vt:lpstr>Special Olympics </vt:lpstr>
      <vt:lpstr>Special Olympics </vt:lpstr>
      <vt:lpstr>Adaptive &amp; Inclusive Skating </vt:lpstr>
      <vt:lpstr>S.O. Event Opportunities</vt:lpstr>
      <vt:lpstr>Events Calendar</vt:lpstr>
      <vt:lpstr>SYNCHRONIZED SKATING </vt:lpstr>
      <vt:lpstr>Active for Life</vt:lpstr>
      <vt:lpstr>Prospects Program </vt:lpstr>
      <vt:lpstr>Team Saskatchewan – Athlete Development </vt:lpstr>
      <vt:lpstr>Team Saskatchewan </vt:lpstr>
      <vt:lpstr> A Skating Club Should </vt:lpstr>
      <vt:lpstr>Club Programing Ideas </vt:lpstr>
      <vt:lpstr>Grants</vt:lpstr>
      <vt:lpstr>Resources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Star Skate or Competitive</dc:title>
  <dc:creator>Neil Tymoruski</dc:creator>
  <cp:lastModifiedBy>Terry, Karla CPPS</cp:lastModifiedBy>
  <cp:revision>32</cp:revision>
  <dcterms:created xsi:type="dcterms:W3CDTF">2020-11-07T17:51:51Z</dcterms:created>
  <dcterms:modified xsi:type="dcterms:W3CDTF">2024-09-12T20:53:20Z</dcterms:modified>
</cp:coreProperties>
</file>